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9" r:id="rId1"/>
  </p:sldMasterIdLst>
  <p:sldIdLst>
    <p:sldId id="256" r:id="rId2"/>
    <p:sldId id="262" r:id="rId3"/>
    <p:sldId id="258" r:id="rId4"/>
    <p:sldId id="257" r:id="rId5"/>
    <p:sldId id="259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4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1a3fdc3958472086" providerId="LiveId" clId="{60568211-5BC4-4C8B-B6AD-073BAE024507}"/>
    <pc:docChg chg="modSld">
      <pc:chgData name="" userId="1a3fdc3958472086" providerId="LiveId" clId="{60568211-5BC4-4C8B-B6AD-073BAE024507}" dt="2022-08-31T02:09:59.397" v="4" actId="20577"/>
      <pc:docMkLst>
        <pc:docMk/>
      </pc:docMkLst>
      <pc:sldChg chg="addSp delSp">
        <pc:chgData name="" userId="1a3fdc3958472086" providerId="LiveId" clId="{60568211-5BC4-4C8B-B6AD-073BAE024507}" dt="2022-08-31T02:09:40.807" v="1"/>
        <pc:sldMkLst>
          <pc:docMk/>
          <pc:sldMk cId="1830347503" sldId="260"/>
        </pc:sldMkLst>
        <pc:picChg chg="add del">
          <ac:chgData name="" userId="1a3fdc3958472086" providerId="LiveId" clId="{60568211-5BC4-4C8B-B6AD-073BAE024507}" dt="2022-08-31T02:09:40.807" v="1"/>
          <ac:picMkLst>
            <pc:docMk/>
            <pc:sldMk cId="1830347503" sldId="260"/>
            <ac:picMk id="11" creationId="{19CD14F4-B82D-4E2C-9365-17B497733F5F}"/>
          </ac:picMkLst>
        </pc:picChg>
      </pc:sldChg>
      <pc:sldChg chg="modSp">
        <pc:chgData name="" userId="1a3fdc3958472086" providerId="LiveId" clId="{60568211-5BC4-4C8B-B6AD-073BAE024507}" dt="2022-08-31T02:09:59.397" v="4" actId="20577"/>
        <pc:sldMkLst>
          <pc:docMk/>
          <pc:sldMk cId="1745241995" sldId="262"/>
        </pc:sldMkLst>
        <pc:spChg chg="mod">
          <ac:chgData name="" userId="1a3fdc3958472086" providerId="LiveId" clId="{60568211-5BC4-4C8B-B6AD-073BAE024507}" dt="2022-08-31T02:09:59.397" v="4" actId="20577"/>
          <ac:spMkLst>
            <pc:docMk/>
            <pc:sldMk cId="1745241995" sldId="262"/>
            <ac:spMk id="3" creationId="{86A624C8-C336-4D1F-9F70-BCE1C04FB88B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D2D254-6582-4531-98BC-483B456BB119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5E1C0721-D169-47BC-A375-EBCE86E054EE}">
      <dgm:prSet phldrT="[Text]"/>
      <dgm:spPr/>
      <dgm:t>
        <a:bodyPr/>
        <a:lstStyle/>
        <a:p>
          <a:r>
            <a:rPr lang="lv-LV" dirty="0"/>
            <a:t>Vides pīlārs</a:t>
          </a:r>
        </a:p>
      </dgm:t>
    </dgm:pt>
    <dgm:pt modelId="{523A7AF2-B32C-4477-B055-622B97B32256}" type="parTrans" cxnId="{A7839E7C-B863-45DF-8FF0-6118447EED14}">
      <dgm:prSet/>
      <dgm:spPr/>
      <dgm:t>
        <a:bodyPr/>
        <a:lstStyle/>
        <a:p>
          <a:endParaRPr lang="lv-LV"/>
        </a:p>
      </dgm:t>
    </dgm:pt>
    <dgm:pt modelId="{694830CF-D84C-480B-B084-24FC285C92F7}" type="sibTrans" cxnId="{A7839E7C-B863-45DF-8FF0-6118447EED14}">
      <dgm:prSet/>
      <dgm:spPr/>
      <dgm:t>
        <a:bodyPr/>
        <a:lstStyle/>
        <a:p>
          <a:endParaRPr lang="lv-LV"/>
        </a:p>
      </dgm:t>
    </dgm:pt>
    <dgm:pt modelId="{D3420C91-285F-4B96-80C2-AC279AD93F9D}">
      <dgm:prSet phldrT="[Text]"/>
      <dgm:spPr/>
      <dgm:t>
        <a:bodyPr/>
        <a:lstStyle/>
        <a:p>
          <a:r>
            <a:rPr lang="lv-LV" dirty="0"/>
            <a:t>Ekonomiskais pīlārs</a:t>
          </a:r>
        </a:p>
      </dgm:t>
    </dgm:pt>
    <dgm:pt modelId="{A0224DE2-08EA-413F-A3D8-D1739000823E}" type="parTrans" cxnId="{A908EB60-B46E-4B09-B110-925B73CA18E9}">
      <dgm:prSet/>
      <dgm:spPr/>
      <dgm:t>
        <a:bodyPr/>
        <a:lstStyle/>
        <a:p>
          <a:endParaRPr lang="lv-LV"/>
        </a:p>
      </dgm:t>
    </dgm:pt>
    <dgm:pt modelId="{5AAEF848-B1E0-425E-B3D2-B9B959809D0A}" type="sibTrans" cxnId="{A908EB60-B46E-4B09-B110-925B73CA18E9}">
      <dgm:prSet/>
      <dgm:spPr/>
      <dgm:t>
        <a:bodyPr/>
        <a:lstStyle/>
        <a:p>
          <a:endParaRPr lang="lv-LV"/>
        </a:p>
      </dgm:t>
    </dgm:pt>
    <dgm:pt modelId="{A4C4955B-3E45-40B7-97F3-666708295E79}">
      <dgm:prSet phldrT="[Text]"/>
      <dgm:spPr/>
      <dgm:t>
        <a:bodyPr/>
        <a:lstStyle/>
        <a:p>
          <a:r>
            <a:rPr lang="lv-LV" dirty="0"/>
            <a:t>Sociālais pīlārs</a:t>
          </a:r>
        </a:p>
      </dgm:t>
    </dgm:pt>
    <dgm:pt modelId="{FB7775D2-3FC9-4A83-8EC2-17341648C504}" type="parTrans" cxnId="{11669BF4-F037-4CB0-AACF-08C61E7440FC}">
      <dgm:prSet/>
      <dgm:spPr/>
      <dgm:t>
        <a:bodyPr/>
        <a:lstStyle/>
        <a:p>
          <a:endParaRPr lang="lv-LV"/>
        </a:p>
      </dgm:t>
    </dgm:pt>
    <dgm:pt modelId="{8C22B37B-DEBD-4456-BF92-FD7305C4E7DD}" type="sibTrans" cxnId="{11669BF4-F037-4CB0-AACF-08C61E7440FC}">
      <dgm:prSet/>
      <dgm:spPr/>
      <dgm:t>
        <a:bodyPr/>
        <a:lstStyle/>
        <a:p>
          <a:endParaRPr lang="lv-LV"/>
        </a:p>
      </dgm:t>
    </dgm:pt>
    <dgm:pt modelId="{26F41F06-64C0-43C3-B045-6589F44CC21B}" type="pres">
      <dgm:prSet presAssocID="{2AD2D254-6582-4531-98BC-483B456BB119}" presName="compositeShape" presStyleCnt="0">
        <dgm:presLayoutVars>
          <dgm:chMax val="7"/>
          <dgm:dir/>
          <dgm:resizeHandles val="exact"/>
        </dgm:presLayoutVars>
      </dgm:prSet>
      <dgm:spPr/>
    </dgm:pt>
    <dgm:pt modelId="{3C3E6CDD-30C2-4E4C-9B7F-C735BEB78052}" type="pres">
      <dgm:prSet presAssocID="{5E1C0721-D169-47BC-A375-EBCE86E054EE}" presName="circ1" presStyleLbl="vennNode1" presStyleIdx="0" presStyleCnt="3"/>
      <dgm:spPr/>
    </dgm:pt>
    <dgm:pt modelId="{FD900867-9007-4FAE-BCB1-0877AF6A350E}" type="pres">
      <dgm:prSet presAssocID="{5E1C0721-D169-47BC-A375-EBCE86E054E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09BD051-36F4-41D2-B2B6-532FB1256F12}" type="pres">
      <dgm:prSet presAssocID="{D3420C91-285F-4B96-80C2-AC279AD93F9D}" presName="circ2" presStyleLbl="vennNode1" presStyleIdx="1" presStyleCnt="3"/>
      <dgm:spPr/>
    </dgm:pt>
    <dgm:pt modelId="{AE0BDBC8-7470-4CFE-B722-33284118AD13}" type="pres">
      <dgm:prSet presAssocID="{D3420C91-285F-4B96-80C2-AC279AD93F9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854163F-6AE1-41E5-97F7-B8C8EA8C33F1}" type="pres">
      <dgm:prSet presAssocID="{A4C4955B-3E45-40B7-97F3-666708295E79}" presName="circ3" presStyleLbl="vennNode1" presStyleIdx="2" presStyleCnt="3"/>
      <dgm:spPr/>
    </dgm:pt>
    <dgm:pt modelId="{9917A2E9-F10F-4876-8D8B-89E0F16531A2}" type="pres">
      <dgm:prSet presAssocID="{A4C4955B-3E45-40B7-97F3-666708295E7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F74AB800-70D3-4AB4-B1BF-F572BA190984}" type="presOf" srcId="{A4C4955B-3E45-40B7-97F3-666708295E79}" destId="{2854163F-6AE1-41E5-97F7-B8C8EA8C33F1}" srcOrd="0" destOrd="0" presId="urn:microsoft.com/office/officeart/2005/8/layout/venn1"/>
    <dgm:cxn modelId="{37D02E02-C24E-4622-9B67-506A21634779}" type="presOf" srcId="{5E1C0721-D169-47BC-A375-EBCE86E054EE}" destId="{3C3E6CDD-30C2-4E4C-9B7F-C735BEB78052}" srcOrd="0" destOrd="0" presId="urn:microsoft.com/office/officeart/2005/8/layout/venn1"/>
    <dgm:cxn modelId="{56278829-EEAD-494D-84AD-30171B0D5532}" type="presOf" srcId="{A4C4955B-3E45-40B7-97F3-666708295E79}" destId="{9917A2E9-F10F-4876-8D8B-89E0F16531A2}" srcOrd="1" destOrd="0" presId="urn:microsoft.com/office/officeart/2005/8/layout/venn1"/>
    <dgm:cxn modelId="{BB49273D-07B1-4202-84A2-17E9ECBA98CB}" type="presOf" srcId="{D3420C91-285F-4B96-80C2-AC279AD93F9D}" destId="{AE0BDBC8-7470-4CFE-B722-33284118AD13}" srcOrd="1" destOrd="0" presId="urn:microsoft.com/office/officeart/2005/8/layout/venn1"/>
    <dgm:cxn modelId="{A908EB60-B46E-4B09-B110-925B73CA18E9}" srcId="{2AD2D254-6582-4531-98BC-483B456BB119}" destId="{D3420C91-285F-4B96-80C2-AC279AD93F9D}" srcOrd="1" destOrd="0" parTransId="{A0224DE2-08EA-413F-A3D8-D1739000823E}" sibTransId="{5AAEF848-B1E0-425E-B3D2-B9B959809D0A}"/>
    <dgm:cxn modelId="{A7839E7C-B863-45DF-8FF0-6118447EED14}" srcId="{2AD2D254-6582-4531-98BC-483B456BB119}" destId="{5E1C0721-D169-47BC-A375-EBCE86E054EE}" srcOrd="0" destOrd="0" parTransId="{523A7AF2-B32C-4477-B055-622B97B32256}" sibTransId="{694830CF-D84C-480B-B084-24FC285C92F7}"/>
    <dgm:cxn modelId="{3A98648D-5FE3-47D0-91BE-E969D00C0C18}" type="presOf" srcId="{D3420C91-285F-4B96-80C2-AC279AD93F9D}" destId="{909BD051-36F4-41D2-B2B6-532FB1256F12}" srcOrd="0" destOrd="0" presId="urn:microsoft.com/office/officeart/2005/8/layout/venn1"/>
    <dgm:cxn modelId="{D85634B7-1763-4CF5-8C79-5FFAE875DF27}" type="presOf" srcId="{2AD2D254-6582-4531-98BC-483B456BB119}" destId="{26F41F06-64C0-43C3-B045-6589F44CC21B}" srcOrd="0" destOrd="0" presId="urn:microsoft.com/office/officeart/2005/8/layout/venn1"/>
    <dgm:cxn modelId="{F506A5E6-5907-4A5B-B9F5-36A570E89605}" type="presOf" srcId="{5E1C0721-D169-47BC-A375-EBCE86E054EE}" destId="{FD900867-9007-4FAE-BCB1-0877AF6A350E}" srcOrd="1" destOrd="0" presId="urn:microsoft.com/office/officeart/2005/8/layout/venn1"/>
    <dgm:cxn modelId="{11669BF4-F037-4CB0-AACF-08C61E7440FC}" srcId="{2AD2D254-6582-4531-98BC-483B456BB119}" destId="{A4C4955B-3E45-40B7-97F3-666708295E79}" srcOrd="2" destOrd="0" parTransId="{FB7775D2-3FC9-4A83-8EC2-17341648C504}" sibTransId="{8C22B37B-DEBD-4456-BF92-FD7305C4E7DD}"/>
    <dgm:cxn modelId="{C70B2FC2-942E-41BD-BAD9-9D2D250C378B}" type="presParOf" srcId="{26F41F06-64C0-43C3-B045-6589F44CC21B}" destId="{3C3E6CDD-30C2-4E4C-9B7F-C735BEB78052}" srcOrd="0" destOrd="0" presId="urn:microsoft.com/office/officeart/2005/8/layout/venn1"/>
    <dgm:cxn modelId="{247B7ABF-B5C2-4B91-A594-D0A4E2CDA35C}" type="presParOf" srcId="{26F41F06-64C0-43C3-B045-6589F44CC21B}" destId="{FD900867-9007-4FAE-BCB1-0877AF6A350E}" srcOrd="1" destOrd="0" presId="urn:microsoft.com/office/officeart/2005/8/layout/venn1"/>
    <dgm:cxn modelId="{37A10D9A-AB96-46D0-AD38-D7D2F01434E7}" type="presParOf" srcId="{26F41F06-64C0-43C3-B045-6589F44CC21B}" destId="{909BD051-36F4-41D2-B2B6-532FB1256F12}" srcOrd="2" destOrd="0" presId="urn:microsoft.com/office/officeart/2005/8/layout/venn1"/>
    <dgm:cxn modelId="{432F7B86-0932-4264-BE7F-3EA7B1D9EEA4}" type="presParOf" srcId="{26F41F06-64C0-43C3-B045-6589F44CC21B}" destId="{AE0BDBC8-7470-4CFE-B722-33284118AD13}" srcOrd="3" destOrd="0" presId="urn:microsoft.com/office/officeart/2005/8/layout/venn1"/>
    <dgm:cxn modelId="{D582ADA7-530D-4C29-898C-6ED4AB9D846B}" type="presParOf" srcId="{26F41F06-64C0-43C3-B045-6589F44CC21B}" destId="{2854163F-6AE1-41E5-97F7-B8C8EA8C33F1}" srcOrd="4" destOrd="0" presId="urn:microsoft.com/office/officeart/2005/8/layout/venn1"/>
    <dgm:cxn modelId="{8D3CE81E-7719-4D37-A726-227E2984827A}" type="presParOf" srcId="{26F41F06-64C0-43C3-B045-6589F44CC21B}" destId="{9917A2E9-F10F-4876-8D8B-89E0F16531A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3E6CDD-30C2-4E4C-9B7F-C735BEB78052}">
      <dsp:nvSpPr>
        <dsp:cNvPr id="0" name=""/>
        <dsp:cNvSpPr/>
      </dsp:nvSpPr>
      <dsp:spPr>
        <a:xfrm>
          <a:off x="1989379" y="48206"/>
          <a:ext cx="2313916" cy="231391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000" kern="1200" dirty="0"/>
            <a:t>Vides pīlārs</a:t>
          </a:r>
        </a:p>
      </dsp:txBody>
      <dsp:txXfrm>
        <a:off x="2297901" y="453141"/>
        <a:ext cx="1696871" cy="1041262"/>
      </dsp:txXfrm>
    </dsp:sp>
    <dsp:sp modelId="{909BD051-36F4-41D2-B2B6-532FB1256F12}">
      <dsp:nvSpPr>
        <dsp:cNvPr id="0" name=""/>
        <dsp:cNvSpPr/>
      </dsp:nvSpPr>
      <dsp:spPr>
        <a:xfrm>
          <a:off x="2824317" y="1494404"/>
          <a:ext cx="2313916" cy="231391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000" kern="1200" dirty="0"/>
            <a:t>Ekonomiskais pīlārs</a:t>
          </a:r>
        </a:p>
      </dsp:txBody>
      <dsp:txXfrm>
        <a:off x="3531990" y="2092165"/>
        <a:ext cx="1388349" cy="1272653"/>
      </dsp:txXfrm>
    </dsp:sp>
    <dsp:sp modelId="{2854163F-6AE1-41E5-97F7-B8C8EA8C33F1}">
      <dsp:nvSpPr>
        <dsp:cNvPr id="0" name=""/>
        <dsp:cNvSpPr/>
      </dsp:nvSpPr>
      <dsp:spPr>
        <a:xfrm>
          <a:off x="1154441" y="1494404"/>
          <a:ext cx="2313916" cy="231391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000" kern="1200" dirty="0"/>
            <a:t>Sociālais pīlārs</a:t>
          </a:r>
        </a:p>
      </dsp:txBody>
      <dsp:txXfrm>
        <a:off x="1372335" y="2092165"/>
        <a:ext cx="1388349" cy="12726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0B12F-F2A7-4605-B64B-FF0104FEC90E}" type="datetimeFigureOut">
              <a:rPr lang="lv-LV" smtClean="0"/>
              <a:t>31.08.2022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0238-976A-48E2-8878-88ABB389F876}" type="slidenum">
              <a:rPr lang="lv-LV" smtClean="0"/>
              <a:t>‹#›</a:t>
            </a:fld>
            <a:endParaRPr lang="lv-LV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4220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0B12F-F2A7-4605-B64B-FF0104FEC90E}" type="datetimeFigureOut">
              <a:rPr lang="lv-LV" smtClean="0"/>
              <a:t>31.08.2022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0238-976A-48E2-8878-88ABB389F876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43162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0B12F-F2A7-4605-B64B-FF0104FEC90E}" type="datetimeFigureOut">
              <a:rPr lang="lv-LV" smtClean="0"/>
              <a:t>31.08.2022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0238-976A-48E2-8878-88ABB389F876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91413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0B12F-F2A7-4605-B64B-FF0104FEC90E}" type="datetimeFigureOut">
              <a:rPr lang="lv-LV" smtClean="0"/>
              <a:t>31.08.2022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0238-976A-48E2-8878-88ABB389F876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69598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0B12F-F2A7-4605-B64B-FF0104FEC90E}" type="datetimeFigureOut">
              <a:rPr lang="lv-LV" smtClean="0"/>
              <a:t>31.08.2022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0238-976A-48E2-8878-88ABB389F876}" type="slidenum">
              <a:rPr lang="lv-LV" smtClean="0"/>
              <a:t>‹#›</a:t>
            </a:fld>
            <a:endParaRPr lang="lv-LV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6382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0B12F-F2A7-4605-B64B-FF0104FEC90E}" type="datetimeFigureOut">
              <a:rPr lang="lv-LV" smtClean="0"/>
              <a:t>31.08.2022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0238-976A-48E2-8878-88ABB389F876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8751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0B12F-F2A7-4605-B64B-FF0104FEC90E}" type="datetimeFigureOut">
              <a:rPr lang="lv-LV" smtClean="0"/>
              <a:t>31.08.2022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0238-976A-48E2-8878-88ABB389F876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10625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0B12F-F2A7-4605-B64B-FF0104FEC90E}" type="datetimeFigureOut">
              <a:rPr lang="lv-LV" smtClean="0"/>
              <a:t>31.08.2022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0238-976A-48E2-8878-88ABB389F876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21868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0B12F-F2A7-4605-B64B-FF0104FEC90E}" type="datetimeFigureOut">
              <a:rPr lang="lv-LV" smtClean="0"/>
              <a:t>31.08.2022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0238-976A-48E2-8878-88ABB389F876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887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6C0B12F-F2A7-4605-B64B-FF0104FEC90E}" type="datetimeFigureOut">
              <a:rPr lang="lv-LV" smtClean="0"/>
              <a:t>31.08.2022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B20238-976A-48E2-8878-88ABB389F876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84509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0B12F-F2A7-4605-B64B-FF0104FEC90E}" type="datetimeFigureOut">
              <a:rPr lang="lv-LV" smtClean="0"/>
              <a:t>31.08.2022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0238-976A-48E2-8878-88ABB389F876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591443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6C0B12F-F2A7-4605-B64B-FF0104FEC90E}" type="datetimeFigureOut">
              <a:rPr lang="lv-LV" smtClean="0"/>
              <a:t>31.08.2022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2B20238-976A-48E2-8878-88ABB389F876}" type="slidenum">
              <a:rPr lang="lv-LV" smtClean="0"/>
              <a:t>‹#›</a:t>
            </a:fld>
            <a:endParaRPr lang="lv-LV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515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Inga.grinfelde@llu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8239-C10B-4353-B2CA-1F8F000C43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399" y="2492049"/>
            <a:ext cx="11336045" cy="1813247"/>
          </a:xfrm>
        </p:spPr>
        <p:txBody>
          <a:bodyPr>
            <a:noAutofit/>
          </a:bodyPr>
          <a:lstStyle/>
          <a:p>
            <a:pPr algn="ctr"/>
            <a:r>
              <a:rPr lang="lv-LV" sz="4400" b="1" dirty="0"/>
              <a:t>Klimata pārmaiņas </a:t>
            </a:r>
            <a:r>
              <a:rPr lang="en-GB" sz="4400" b="1" dirty="0" err="1"/>
              <a:t>i</a:t>
            </a:r>
            <a:r>
              <a:rPr lang="lv-LV" sz="4400" b="1" dirty="0" err="1"/>
              <a:t>lgtspējīgas</a:t>
            </a:r>
            <a:r>
              <a:rPr lang="lv-LV" sz="4400" b="1" dirty="0"/>
              <a:t> attīstības mērķu kontekstā un nepieciešamās kompetences nākotnes sabiedrībai</a:t>
            </a:r>
            <a:endParaRPr lang="lv-LV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EB57DD-7AB6-45A2-AD6D-CC5DCC2A32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lv-LV" dirty="0"/>
              <a:t>Inga Grīnfelde, pētniece</a:t>
            </a:r>
          </a:p>
          <a:p>
            <a:r>
              <a:rPr lang="lv-LV" dirty="0"/>
              <a:t>Latvijas Lauksaimniecības universitāte, Meža un ūdens resursu zinātniskās laboratorija</a:t>
            </a:r>
          </a:p>
        </p:txBody>
      </p:sp>
      <p:pic>
        <p:nvPicPr>
          <p:cNvPr id="4" name="Picture 3" descr="Funded by the EU">
            <a:extLst>
              <a:ext uri="{FF2B5EF4-FFF2-40B4-BE49-F238E27FC236}">
                <a16:creationId xmlns:a16="http://schemas.microsoft.com/office/drawing/2014/main" id="{02DB29A7-80FA-4259-A852-09A0E8ED5D6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454537"/>
            <a:ext cx="3055620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3E9CEA-6507-41DA-B5F3-0237D7D0099B}"/>
              </a:ext>
            </a:extLst>
          </p:cNvPr>
          <p:cNvSpPr/>
          <p:nvPr/>
        </p:nvSpPr>
        <p:spPr>
          <a:xfrm>
            <a:off x="6436579" y="676638"/>
            <a:ext cx="4467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Projekts ENI-LLB-1-135 “</a:t>
            </a:r>
            <a:r>
              <a:rPr lang="lv-LV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Secure</a:t>
            </a:r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lv-LV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areas</a:t>
            </a:r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lv-LV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11E4AF-3094-4069-8F2D-C14520C63422}"/>
              </a:ext>
            </a:extLst>
          </p:cNvPr>
          <p:cNvSpPr/>
          <p:nvPr/>
        </p:nvSpPr>
        <p:spPr>
          <a:xfrm>
            <a:off x="322556" y="1196294"/>
            <a:ext cx="114492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b="1" dirty="0">
                <a:latin typeface="Arial" panose="020B0604020202020204" pitchFamily="34" charset="0"/>
                <a:ea typeface="Calibri" panose="020F0502020204030204" pitchFamily="34" charset="0"/>
              </a:rPr>
              <a:t>Apmācības ‘’</a:t>
            </a:r>
            <a:r>
              <a:rPr lang="lv-LV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Atbildīgo institūciju sadarbības kapacitātes  stiprināšana  sekmīgai vides un dabas resursu pārvaldībai,  sabiedrības iesaistei, </a:t>
            </a:r>
            <a:r>
              <a:rPr lang="lv-LV" b="1" dirty="0">
                <a:latin typeface="Arial" panose="020B0604020202020204" pitchFamily="34" charset="0"/>
                <a:ea typeface="Calibri" panose="020F0502020204030204" pitchFamily="34" charset="0"/>
              </a:rPr>
              <a:t>t.sk</a:t>
            </a:r>
            <a:r>
              <a:rPr lang="lv-LV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 ar  informēšanu saistītie jautājumi‘’</a:t>
            </a:r>
            <a:endParaRPr lang="en-GB" b="1" dirty="0">
              <a:solidFill>
                <a:srgbClr val="22222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ctr"/>
            <a:r>
              <a:rPr lang="en-GB" b="1" dirty="0">
                <a:solidFill>
                  <a:srgbClr val="222222"/>
                </a:solidFill>
                <a:latin typeface="Arial" panose="020B0604020202020204" pitchFamily="34" charset="0"/>
              </a:rPr>
              <a:t>31.08.2022.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041397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F3380-8468-4BD7-BDC3-9BF889983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Prezentācijas</a:t>
            </a:r>
            <a:r>
              <a:rPr lang="en-GB" dirty="0"/>
              <a:t> </a:t>
            </a:r>
            <a:r>
              <a:rPr lang="en-GB" dirty="0" err="1"/>
              <a:t>mēr</a:t>
            </a:r>
            <a:r>
              <a:rPr lang="lv-LV" dirty="0"/>
              <a:t>ķ</a:t>
            </a:r>
            <a:r>
              <a:rPr lang="en-GB" dirty="0"/>
              <a:t>is</a:t>
            </a:r>
            <a:endParaRPr lang="lv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624C8-C336-4D1F-9F70-BCE1C04FB8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n-GB" sz="2800" dirty="0"/>
          </a:p>
          <a:p>
            <a:pPr algn="just"/>
            <a:r>
              <a:rPr lang="en-GB" sz="2800" dirty="0" err="1"/>
              <a:t>Skaidrot</a:t>
            </a:r>
            <a:r>
              <a:rPr lang="en-GB" sz="2800" dirty="0"/>
              <a:t> k</a:t>
            </a:r>
            <a:r>
              <a:rPr lang="lv-LV" sz="2800" dirty="0" err="1"/>
              <a:t>limata</a:t>
            </a:r>
            <a:r>
              <a:rPr lang="lv-LV" sz="2800" dirty="0"/>
              <a:t> pārmaiņu un ilgtspējīgas attīstības mērķu daudzdimensionālai </a:t>
            </a:r>
            <a:r>
              <a:rPr lang="lv-LV" sz="2800" dirty="0" err="1"/>
              <a:t>rakstur</a:t>
            </a:r>
            <a:r>
              <a:rPr lang="en-GB" sz="2800" dirty="0"/>
              <a:t>u;</a:t>
            </a:r>
            <a:r>
              <a:rPr lang="lv-LV" sz="2800" dirty="0"/>
              <a:t> </a:t>
            </a:r>
            <a:endParaRPr lang="en-GB" sz="2800" dirty="0"/>
          </a:p>
          <a:p>
            <a:pPr algn="just"/>
            <a:r>
              <a:rPr lang="en-GB" sz="2800" dirty="0" err="1"/>
              <a:t>Iezīmēt</a:t>
            </a:r>
            <a:r>
              <a:rPr lang="en-GB" sz="2800" dirty="0"/>
              <a:t> g</a:t>
            </a:r>
            <a:r>
              <a:rPr lang="lv-LV" sz="2800" dirty="0" err="1"/>
              <a:t>alveno</a:t>
            </a:r>
            <a:r>
              <a:rPr lang="lv-LV" sz="2800" dirty="0"/>
              <a:t> kompetenču un sociālo aspektu </a:t>
            </a:r>
            <a:r>
              <a:rPr lang="lv-LV" sz="2800" dirty="0" err="1"/>
              <a:t>nozīm</a:t>
            </a:r>
            <a:r>
              <a:rPr lang="en-GB" sz="2800" dirty="0" err="1"/>
              <a:t>i</a:t>
            </a:r>
            <a:r>
              <a:rPr lang="lv-LV" sz="2800" dirty="0"/>
              <a:t>  veiksmīgai komunikācijai ar sabiedrību un rīcībai ilgtspējas virzienā</a:t>
            </a:r>
            <a:r>
              <a:rPr lang="en-GB" sz="2800" dirty="0"/>
              <a:t>.</a:t>
            </a:r>
            <a:endParaRPr lang="lv-LV" sz="2800" dirty="0"/>
          </a:p>
        </p:txBody>
      </p:sp>
      <p:pic>
        <p:nvPicPr>
          <p:cNvPr id="4" name="Picture 3" descr="Funded by the EU">
            <a:extLst>
              <a:ext uri="{FF2B5EF4-FFF2-40B4-BE49-F238E27FC236}">
                <a16:creationId xmlns:a16="http://schemas.microsoft.com/office/drawing/2014/main" id="{06163D12-434B-466E-83C7-46FC0D095DE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179" y="286603"/>
            <a:ext cx="3055620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A4F1197-0B6A-4155-BD97-F84BC71017C2}"/>
              </a:ext>
            </a:extLst>
          </p:cNvPr>
          <p:cNvSpPr/>
          <p:nvPr/>
        </p:nvSpPr>
        <p:spPr>
          <a:xfrm>
            <a:off x="1097280" y="421977"/>
            <a:ext cx="4467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Projekts ENI-LLB-1-135 “</a:t>
            </a:r>
            <a:r>
              <a:rPr lang="lv-LV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Secure</a:t>
            </a:r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lv-LV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areas</a:t>
            </a:r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745241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B14883D-1260-43E0-8240-D1F3375B610B}"/>
              </a:ext>
            </a:extLst>
          </p:cNvPr>
          <p:cNvSpPr txBox="1">
            <a:spLocks/>
          </p:cNvSpPr>
          <p:nvPr/>
        </p:nvSpPr>
        <p:spPr>
          <a:xfrm>
            <a:off x="1241345" y="1386573"/>
            <a:ext cx="1185765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 dirty="0" err="1"/>
              <a:t>Vāja</a:t>
            </a:r>
            <a:r>
              <a:rPr lang="en-GB" dirty="0"/>
              <a:t> </a:t>
            </a:r>
            <a:r>
              <a:rPr lang="en-GB" dirty="0" err="1"/>
              <a:t>ilgtspēja</a:t>
            </a:r>
            <a:r>
              <a:rPr lang="en-GB" dirty="0"/>
              <a:t>                      </a:t>
            </a:r>
            <a:r>
              <a:rPr lang="lv-LV" dirty="0"/>
              <a:t>			</a:t>
            </a:r>
            <a:r>
              <a:rPr lang="en-GB" dirty="0"/>
              <a:t>    </a:t>
            </a:r>
            <a:r>
              <a:rPr lang="lv-LV" dirty="0" err="1"/>
              <a:t>S</a:t>
            </a:r>
            <a:r>
              <a:rPr lang="en-GB" dirty="0" err="1"/>
              <a:t>pēcīga</a:t>
            </a:r>
            <a:r>
              <a:rPr lang="en-GB" dirty="0"/>
              <a:t> </a:t>
            </a:r>
            <a:r>
              <a:rPr lang="en-GB" dirty="0" err="1"/>
              <a:t>ilgtspēja</a:t>
            </a:r>
            <a:endParaRPr lang="lv-LV" dirty="0"/>
          </a:p>
        </p:txBody>
      </p:sp>
      <p:pic>
        <p:nvPicPr>
          <p:cNvPr id="6" name="Content Placeholder 8">
            <a:extLst>
              <a:ext uri="{FF2B5EF4-FFF2-40B4-BE49-F238E27FC236}">
                <a16:creationId xmlns:a16="http://schemas.microsoft.com/office/drawing/2014/main" id="{A9F666F5-8BA7-4B65-B3B6-8BFA0D987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4294" y="2705039"/>
            <a:ext cx="6479158" cy="342423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D78C57E-2D84-4B3E-8EEF-A0A716BAF777}"/>
              </a:ext>
            </a:extLst>
          </p:cNvPr>
          <p:cNvSpPr/>
          <p:nvPr/>
        </p:nvSpPr>
        <p:spPr>
          <a:xfrm>
            <a:off x="6182846" y="6236976"/>
            <a:ext cx="5623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dirty="0"/>
              <a:t>Autora veidots pēc (</a:t>
            </a:r>
            <a:r>
              <a:rPr lang="lv-LV" dirty="0" err="1"/>
              <a:t>Giddings</a:t>
            </a:r>
            <a:r>
              <a:rPr lang="lv-LV" dirty="0"/>
              <a:t>, </a:t>
            </a:r>
            <a:r>
              <a:rPr lang="lv-LV" dirty="0" err="1"/>
              <a:t>Hopwood</a:t>
            </a:r>
            <a:r>
              <a:rPr lang="lv-LV" dirty="0"/>
              <a:t>, &amp; </a:t>
            </a:r>
            <a:r>
              <a:rPr lang="lv-LV" dirty="0" err="1"/>
              <a:t>O’Brien</a:t>
            </a:r>
            <a:r>
              <a:rPr lang="lv-LV" dirty="0"/>
              <a:t>, 2002).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3D83BB11-0F39-4DC9-A287-3136EBDB39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7996931"/>
              </p:ext>
            </p:extLst>
          </p:nvPr>
        </p:nvGraphicFramePr>
        <p:xfrm>
          <a:off x="-843568" y="2340547"/>
          <a:ext cx="6292675" cy="3856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ight Arrow 7">
            <a:extLst>
              <a:ext uri="{FF2B5EF4-FFF2-40B4-BE49-F238E27FC236}">
                <a16:creationId xmlns:a16="http://schemas.microsoft.com/office/drawing/2014/main" id="{5671A47E-3FDD-46CA-B825-D4208818D6EC}"/>
              </a:ext>
            </a:extLst>
          </p:cNvPr>
          <p:cNvSpPr/>
          <p:nvPr/>
        </p:nvSpPr>
        <p:spPr>
          <a:xfrm>
            <a:off x="4924338" y="3238150"/>
            <a:ext cx="1853967" cy="11073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85A5208-5573-4D27-816C-177438E8D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1601"/>
            <a:ext cx="10515600" cy="1325563"/>
          </a:xfrm>
        </p:spPr>
        <p:txBody>
          <a:bodyPr/>
          <a:lstStyle/>
          <a:p>
            <a:r>
              <a:rPr lang="en-GB" dirty="0" err="1"/>
              <a:t>Ilgtspējīgas</a:t>
            </a:r>
            <a:r>
              <a:rPr lang="en-GB" dirty="0"/>
              <a:t> </a:t>
            </a:r>
            <a:r>
              <a:rPr lang="en-GB" dirty="0" err="1"/>
              <a:t>attīstības</a:t>
            </a:r>
            <a:r>
              <a:rPr lang="en-GB" dirty="0"/>
              <a:t> </a:t>
            </a:r>
            <a:r>
              <a:rPr lang="en-GB" dirty="0" err="1"/>
              <a:t>koncepcijas</a:t>
            </a:r>
            <a:endParaRPr lang="lv-LV" dirty="0"/>
          </a:p>
        </p:txBody>
      </p:sp>
      <p:pic>
        <p:nvPicPr>
          <p:cNvPr id="11" name="Picture 10" descr="Funded by the EU">
            <a:extLst>
              <a:ext uri="{FF2B5EF4-FFF2-40B4-BE49-F238E27FC236}">
                <a16:creationId xmlns:a16="http://schemas.microsoft.com/office/drawing/2014/main" id="{3D34013B-893D-4618-A4C2-BFA15B90A441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179" y="286603"/>
            <a:ext cx="3055620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178A491-53D4-4540-B14C-DFC7240AF3D8}"/>
              </a:ext>
            </a:extLst>
          </p:cNvPr>
          <p:cNvSpPr/>
          <p:nvPr/>
        </p:nvSpPr>
        <p:spPr>
          <a:xfrm>
            <a:off x="1097280" y="421977"/>
            <a:ext cx="4467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Projekts ENI-LLB-1-135 “</a:t>
            </a:r>
            <a:r>
              <a:rPr lang="lv-LV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Secure</a:t>
            </a:r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lv-LV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areas</a:t>
            </a:r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257377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A827712-51CD-4D26-95F3-AA5CF45AC90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97280" y="1764792"/>
            <a:ext cx="9592056" cy="509320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34475D-988E-4E0B-9637-DBA9443CC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56" y="329502"/>
            <a:ext cx="11539728" cy="1325563"/>
          </a:xfrm>
        </p:spPr>
        <p:txBody>
          <a:bodyPr>
            <a:normAutofit/>
          </a:bodyPr>
          <a:lstStyle/>
          <a:p>
            <a:r>
              <a:rPr lang="en-GB" sz="3600" dirty="0" err="1"/>
              <a:t>Sešas</a:t>
            </a:r>
            <a:r>
              <a:rPr lang="en-GB" sz="3600" dirty="0"/>
              <a:t> </a:t>
            </a:r>
            <a:r>
              <a:rPr lang="en-GB" sz="3600" dirty="0" err="1"/>
              <a:t>transformācijas</a:t>
            </a:r>
            <a:r>
              <a:rPr lang="en-GB" sz="3600" dirty="0"/>
              <a:t> </a:t>
            </a:r>
            <a:r>
              <a:rPr lang="en-GB" sz="3600" dirty="0" err="1"/>
              <a:t>ilgtspējīgas</a:t>
            </a:r>
            <a:r>
              <a:rPr lang="en-GB" sz="3600" dirty="0"/>
              <a:t> </a:t>
            </a:r>
            <a:r>
              <a:rPr lang="en-GB" sz="3600" dirty="0" err="1"/>
              <a:t>attīstības</a:t>
            </a:r>
            <a:r>
              <a:rPr lang="en-GB" sz="3600" dirty="0"/>
              <a:t> </a:t>
            </a:r>
            <a:r>
              <a:rPr lang="en-GB" sz="3600" dirty="0" err="1"/>
              <a:t>mērķu</a:t>
            </a:r>
            <a:r>
              <a:rPr lang="en-GB" sz="3600" dirty="0"/>
              <a:t> </a:t>
            </a:r>
            <a:r>
              <a:rPr lang="en-GB" sz="3600" dirty="0" err="1"/>
              <a:t>sasniegšanai</a:t>
            </a:r>
            <a:endParaRPr lang="lv-LV" sz="3600" dirty="0"/>
          </a:p>
        </p:txBody>
      </p:sp>
      <p:pic>
        <p:nvPicPr>
          <p:cNvPr id="5" name="Picture 4" descr="Funded by the EU">
            <a:extLst>
              <a:ext uri="{FF2B5EF4-FFF2-40B4-BE49-F238E27FC236}">
                <a16:creationId xmlns:a16="http://schemas.microsoft.com/office/drawing/2014/main" id="{8B3E81B9-8BF7-4806-955C-BB8B32A308F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179" y="286603"/>
            <a:ext cx="3055620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0608111-DD00-4912-8956-9F840A4315FD}"/>
              </a:ext>
            </a:extLst>
          </p:cNvPr>
          <p:cNvSpPr/>
          <p:nvPr/>
        </p:nvSpPr>
        <p:spPr>
          <a:xfrm>
            <a:off x="1097280" y="421977"/>
            <a:ext cx="4467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Projekts ENI-LLB-1-135 “</a:t>
            </a:r>
            <a:r>
              <a:rPr lang="lv-LV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Secure</a:t>
            </a:r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lv-LV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areas</a:t>
            </a:r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644526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6B8B0BD-3F49-4F8B-93D2-8B1127B5D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6614" y="929750"/>
            <a:ext cx="6235084" cy="542828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80346C6-D6EB-4ED0-B8C0-DBFED35F4B9D}"/>
              </a:ext>
            </a:extLst>
          </p:cNvPr>
          <p:cNvSpPr/>
          <p:nvPr/>
        </p:nvSpPr>
        <p:spPr>
          <a:xfrm>
            <a:off x="328565" y="1526758"/>
            <a:ext cx="507628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2000" dirty="0"/>
              <a:t>Pirmais solis </a:t>
            </a:r>
            <a:r>
              <a:rPr lang="lv-LV" sz="2000" b="1" dirty="0"/>
              <a:t>konfrontē</a:t>
            </a:r>
            <a:r>
              <a:rPr lang="lv-LV" sz="2000" dirty="0"/>
              <a:t> ar pētāmo problēmu, kur tiek izmantoti vizuāli materiāli, statistikas dati, pētījumu rezultāti un citi izziņas avoti.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2000" dirty="0"/>
              <a:t>Otrajā solī </a:t>
            </a:r>
            <a:r>
              <a:rPr lang="lv-LV" sz="2000" b="1" dirty="0"/>
              <a:t>analizē</a:t>
            </a:r>
            <a:r>
              <a:rPr lang="lv-LV" sz="2000" dirty="0"/>
              <a:t> esošo situāciju, kas balstās uz reāla notikuma/procesa izpēti.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2000" dirty="0"/>
              <a:t>Trešais solis ir </a:t>
            </a:r>
            <a:r>
              <a:rPr lang="lv-LV" sz="2000" b="1" dirty="0"/>
              <a:t>cēloņu izpēte</a:t>
            </a:r>
            <a:r>
              <a:rPr lang="lv-LV" sz="2000" dirty="0"/>
              <a:t>, kur tiek analizēta konkrēta problēma cēloņsakarību kontekstā.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2000" dirty="0"/>
              <a:t>Ceturtajā solī tiek veidoti </a:t>
            </a:r>
            <a:r>
              <a:rPr lang="lv-LV" sz="2000" b="1" dirty="0"/>
              <a:t>izmainīti vai jauni nosacījumi</a:t>
            </a:r>
            <a:r>
              <a:rPr lang="lv-LV" sz="2000" dirty="0"/>
              <a:t> problēmas novēršanai.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2000" dirty="0"/>
              <a:t>Piektajā solī tiek </a:t>
            </a:r>
            <a:r>
              <a:rPr lang="lv-LV" sz="2000" b="1" dirty="0"/>
              <a:t>integrēti</a:t>
            </a:r>
            <a:r>
              <a:rPr lang="lv-LV" sz="2000" dirty="0"/>
              <a:t> izstrādātie nosacījumi personiskajā un lokālā līmenī.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2000" dirty="0"/>
              <a:t>Sestajā solī tiek sniegta katra </a:t>
            </a:r>
            <a:r>
              <a:rPr lang="lv-LV" sz="2000" b="1" dirty="0"/>
              <a:t>personiskā refleksija</a:t>
            </a:r>
            <a:r>
              <a:rPr lang="lv-LV" sz="2000" dirty="0"/>
              <a:t>.</a:t>
            </a:r>
          </a:p>
        </p:txBody>
      </p:sp>
      <p:pic>
        <p:nvPicPr>
          <p:cNvPr id="7" name="Picture 6" descr="Funded by the EU">
            <a:extLst>
              <a:ext uri="{FF2B5EF4-FFF2-40B4-BE49-F238E27FC236}">
                <a16:creationId xmlns:a16="http://schemas.microsoft.com/office/drawing/2014/main" id="{78B47DC2-1285-4A9C-95AD-098451E7BF5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179" y="286603"/>
            <a:ext cx="3055620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96723A7-908A-4921-AE73-9DB4D11E9C92}"/>
              </a:ext>
            </a:extLst>
          </p:cNvPr>
          <p:cNvSpPr/>
          <p:nvPr/>
        </p:nvSpPr>
        <p:spPr>
          <a:xfrm>
            <a:off x="1097280" y="421977"/>
            <a:ext cx="4467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Projekts ENI-LLB-1-135 “</a:t>
            </a:r>
            <a:r>
              <a:rPr lang="lv-LV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Secure</a:t>
            </a:r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lv-LV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areas</a:t>
            </a:r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23246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E0C0FCE-FDB1-4194-882E-D61B5F682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6046" y="-83890"/>
            <a:ext cx="7235072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0D7A3D-E897-4052-BD65-6FDD224469CE}"/>
              </a:ext>
            </a:extLst>
          </p:cNvPr>
          <p:cNvSpPr txBox="1"/>
          <p:nvPr/>
        </p:nvSpPr>
        <p:spPr>
          <a:xfrm>
            <a:off x="330882" y="913428"/>
            <a:ext cx="455522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lv-LV" sz="2400" b="1" i="1" u="sng" dirty="0"/>
              <a:t>Rīcības kompetence </a:t>
            </a:r>
            <a:r>
              <a:rPr lang="lv-LV" sz="2400" b="1" i="1" dirty="0"/>
              <a:t>(3;4;5;6)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1" i="1" u="sng" dirty="0"/>
              <a:t>L</a:t>
            </a:r>
            <a:r>
              <a:rPr lang="lv-LV" sz="2400" b="1" i="1" u="sng" dirty="0" err="1"/>
              <a:t>īderība</a:t>
            </a:r>
            <a:r>
              <a:rPr lang="lv-LV" sz="2400" b="1" i="1" u="sng" dirty="0"/>
              <a:t> </a:t>
            </a:r>
            <a:r>
              <a:rPr lang="lv-LV" sz="2400" b="1" i="1" dirty="0"/>
              <a:t>(1;2;3;4;5;6)</a:t>
            </a:r>
          </a:p>
          <a:p>
            <a:pPr marL="342900" indent="-342900">
              <a:buFont typeface="+mj-lt"/>
              <a:buAutoNum type="arabicPeriod"/>
            </a:pPr>
            <a:r>
              <a:rPr lang="lv-LV" sz="2400" b="1" i="1" dirty="0"/>
              <a:t>Līdzvērtīga sadarbība (1;2;3;4;5;6)</a:t>
            </a:r>
          </a:p>
          <a:p>
            <a:pPr marL="342900" indent="-342900">
              <a:buFont typeface="+mj-lt"/>
              <a:buAutoNum type="arabicPeriod"/>
            </a:pPr>
            <a:r>
              <a:rPr lang="lv-LV" sz="2400" b="1" i="1" dirty="0"/>
              <a:t>Sabiedrības iesaiste (5;6)</a:t>
            </a:r>
          </a:p>
          <a:p>
            <a:pPr marL="342900" indent="-342900">
              <a:buFont typeface="+mj-lt"/>
              <a:buAutoNum type="arabicPeriod"/>
            </a:pPr>
            <a:r>
              <a:rPr lang="lv-LV" sz="2400" b="1" i="1" dirty="0" err="1"/>
              <a:t>Starpdisciplinaritāte</a:t>
            </a:r>
            <a:r>
              <a:rPr lang="lv-LV" sz="2400" b="1" i="1" dirty="0"/>
              <a:t> (3;4;5)</a:t>
            </a:r>
          </a:p>
          <a:p>
            <a:pPr marL="342900" indent="-342900">
              <a:buFont typeface="+mj-lt"/>
              <a:buAutoNum type="arabicPeriod"/>
            </a:pPr>
            <a:r>
              <a:rPr lang="lv-LV" sz="2400" b="1" i="1" u="sng" dirty="0"/>
              <a:t>Nepārtrauktība </a:t>
            </a:r>
            <a:r>
              <a:rPr lang="lv-LV" sz="2400" b="1" i="1" dirty="0"/>
              <a:t>(1;2;3;4;5;6)</a:t>
            </a:r>
          </a:p>
          <a:p>
            <a:pPr marL="342900" indent="-342900">
              <a:buFont typeface="+mj-lt"/>
              <a:buAutoNum type="arabicPeriod"/>
            </a:pPr>
            <a:r>
              <a:rPr lang="lv-LV" sz="2400" b="1" i="1" u="sng" dirty="0"/>
              <a:t>Sistēmiskā domāšana </a:t>
            </a:r>
            <a:r>
              <a:rPr lang="lv-LV" sz="2400" b="1" i="1" dirty="0"/>
              <a:t>(3;4)</a:t>
            </a:r>
          </a:p>
          <a:p>
            <a:pPr marL="342900" indent="-342900">
              <a:buFont typeface="+mj-lt"/>
              <a:buAutoNum type="arabicPeriod"/>
            </a:pPr>
            <a:r>
              <a:rPr lang="lv-LV" sz="2400" b="1" i="1" u="sng" dirty="0"/>
              <a:t>Kritiskā domāšana </a:t>
            </a:r>
            <a:r>
              <a:rPr lang="lv-LV" sz="2400" b="1" i="1" dirty="0"/>
              <a:t>(2;3;4)</a:t>
            </a:r>
          </a:p>
          <a:p>
            <a:pPr marL="342900" indent="-342900">
              <a:buFont typeface="+mj-lt"/>
              <a:buAutoNum type="arabicPeriod"/>
            </a:pPr>
            <a:r>
              <a:rPr lang="lv-LV" sz="2400" b="1" i="1" u="sng" dirty="0"/>
              <a:t>Prasme prognozēt </a:t>
            </a:r>
            <a:r>
              <a:rPr lang="lv-LV" sz="2400" b="1" i="1" dirty="0"/>
              <a:t>(4)</a:t>
            </a:r>
          </a:p>
          <a:p>
            <a:pPr marL="342900" indent="-342900">
              <a:buFont typeface="+mj-lt"/>
              <a:buAutoNum type="arabicPeriod"/>
            </a:pPr>
            <a:r>
              <a:rPr lang="lv-LV" sz="2400" b="1" i="1" u="sng" dirty="0"/>
              <a:t>Normatīva pieeja </a:t>
            </a:r>
            <a:r>
              <a:rPr lang="lv-LV" sz="2400" b="1" i="1" dirty="0"/>
              <a:t>(3;4;5)</a:t>
            </a:r>
          </a:p>
          <a:p>
            <a:pPr marL="342900" indent="-342900">
              <a:buFont typeface="+mj-lt"/>
              <a:buAutoNum type="arabicPeriod"/>
            </a:pPr>
            <a:r>
              <a:rPr lang="lv-LV" sz="2400" b="1" i="1" dirty="0"/>
              <a:t>Stratēģiskās pieejas (4;5)</a:t>
            </a:r>
          </a:p>
          <a:p>
            <a:pPr marL="342900" indent="-342900">
              <a:buFont typeface="+mj-lt"/>
              <a:buAutoNum type="arabicPeriod"/>
            </a:pPr>
            <a:r>
              <a:rPr lang="lv-LV" sz="2400" b="1" i="1" u="sng" dirty="0"/>
              <a:t>Integrēta problēmu risināšana </a:t>
            </a:r>
            <a:r>
              <a:rPr lang="lv-LV" sz="2400" b="1" i="1" dirty="0"/>
              <a:t>(1;2;3;4;5;6)</a:t>
            </a:r>
          </a:p>
        </p:txBody>
      </p:sp>
    </p:spTree>
    <p:extLst>
      <p:ext uri="{BB962C8B-B14F-4D97-AF65-F5344CB8AC3E}">
        <p14:creationId xmlns:p14="http://schemas.microsoft.com/office/powerpoint/2010/main" val="1830347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6B38D-0187-4278-AE16-06B3CA33E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Secinājumi</a:t>
            </a:r>
            <a:endParaRPr lang="lv-LV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D6A87AB0-E470-47F3-AD5F-DEF834A4B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660" y="1845734"/>
            <a:ext cx="10623020" cy="4023360"/>
          </a:xfrm>
        </p:spPr>
        <p:txBody>
          <a:bodyPr>
            <a:noAutofit/>
          </a:bodyPr>
          <a:lstStyle/>
          <a:p>
            <a:pPr lvl="0" algn="just"/>
            <a:r>
              <a:rPr lang="lv-LV" sz="2400" dirty="0"/>
              <a:t>Izglītība ir </a:t>
            </a:r>
            <a:r>
              <a:rPr lang="lv-LV" sz="2400" b="1" dirty="0"/>
              <a:t>kritiskais faktors sabiedrības transformācijai </a:t>
            </a:r>
            <a:r>
              <a:rPr lang="lv-LV" sz="2400" dirty="0"/>
              <a:t>no vājas ilgtspējas uz spēcīgas ilgtspējas patēriņa modeli, šī transformācija ir iespējama tikai pie nosacījuma, ka tiek mainīts patēriņa modelis, kas ir iespējams, attīstot rīcības kompetenci.</a:t>
            </a:r>
          </a:p>
          <a:p>
            <a:pPr lvl="0" algn="just"/>
            <a:r>
              <a:rPr lang="lv-LV" sz="2400" dirty="0"/>
              <a:t>Izglītībai ir </a:t>
            </a:r>
            <a:r>
              <a:rPr lang="lv-LV" sz="2400" b="1" dirty="0"/>
              <a:t>galvenā loma</a:t>
            </a:r>
            <a:r>
              <a:rPr lang="lv-LV" sz="2400" dirty="0"/>
              <a:t> ilgtspējīgas attīstības mērķu sasniegšanas jomā, taču tai ir jābūt vērstai uz pozitīvu domāšanu, kas pamatota pozitīvās psiholoģijas atziņās.</a:t>
            </a:r>
          </a:p>
          <a:p>
            <a:pPr lvl="0" algn="just"/>
            <a:r>
              <a:rPr lang="en-GB" sz="2400" dirty="0" err="1"/>
              <a:t>Sabiedrības</a:t>
            </a:r>
            <a:r>
              <a:rPr lang="en-GB" sz="2400" dirty="0"/>
              <a:t> </a:t>
            </a:r>
            <a:r>
              <a:rPr lang="en-GB" sz="2400" dirty="0" err="1"/>
              <a:t>informēšana</a:t>
            </a:r>
            <a:r>
              <a:rPr lang="en-GB" sz="2400" dirty="0"/>
              <a:t> un </a:t>
            </a:r>
            <a:r>
              <a:rPr lang="en-GB" sz="2400" dirty="0" err="1"/>
              <a:t>izglītošana</a:t>
            </a:r>
            <a:r>
              <a:rPr lang="en-GB" sz="2400" dirty="0"/>
              <a:t> </a:t>
            </a:r>
            <a:r>
              <a:rPr lang="en-GB" sz="2400" dirty="0" err="1"/>
              <a:t>jāveic</a:t>
            </a:r>
            <a:r>
              <a:rPr lang="en-GB" sz="2400" dirty="0"/>
              <a:t> </a:t>
            </a:r>
            <a:r>
              <a:rPr lang="lv-LV" sz="2400" dirty="0"/>
              <a:t>ar mērķi stiprināt un attīstīt definētās </a:t>
            </a:r>
            <a:r>
              <a:rPr lang="lv-LV" sz="2400" b="1" dirty="0"/>
              <a:t>astoņas </a:t>
            </a:r>
            <a:r>
              <a:rPr lang="lv-LV" sz="2400" b="1" dirty="0" err="1"/>
              <a:t>pamatkompetences</a:t>
            </a:r>
            <a:r>
              <a:rPr lang="lv-LV" sz="2400" dirty="0"/>
              <a:t>.</a:t>
            </a:r>
            <a:endParaRPr lang="en-GB" sz="2400" dirty="0"/>
          </a:p>
          <a:p>
            <a:pPr algn="just"/>
            <a:r>
              <a:rPr lang="lv-LV" sz="2400" dirty="0"/>
              <a:t>Viens no </a:t>
            </a:r>
            <a:r>
              <a:rPr lang="en-GB" sz="2400" dirty="0" err="1"/>
              <a:t>veiksmīgas</a:t>
            </a:r>
            <a:r>
              <a:rPr lang="en-GB" sz="2400" dirty="0"/>
              <a:t> </a:t>
            </a:r>
            <a:r>
              <a:rPr lang="en-GB" sz="2400" dirty="0" err="1"/>
              <a:t>sabiedrības</a:t>
            </a:r>
            <a:r>
              <a:rPr lang="en-GB" sz="2400" dirty="0"/>
              <a:t> </a:t>
            </a:r>
            <a:r>
              <a:rPr lang="en-GB" sz="2400" dirty="0" err="1"/>
              <a:t>iesaistes</a:t>
            </a:r>
            <a:r>
              <a:rPr lang="en-GB" sz="2400" dirty="0"/>
              <a:t> </a:t>
            </a:r>
            <a:r>
              <a:rPr lang="lv-LV" sz="2400" dirty="0"/>
              <a:t>pamatnosacījumiem ir </a:t>
            </a:r>
            <a:r>
              <a:rPr lang="lv-LV" sz="2400" b="1" dirty="0"/>
              <a:t>spēcīga </a:t>
            </a:r>
            <a:r>
              <a:rPr lang="en-GB" sz="2400" b="1" dirty="0"/>
              <a:t>un </a:t>
            </a:r>
            <a:r>
              <a:rPr lang="lv-LV" sz="2400" b="1" dirty="0"/>
              <a:t> </a:t>
            </a:r>
            <a:r>
              <a:rPr lang="en-GB" sz="2400" b="1" dirty="0" err="1"/>
              <a:t>abpusējā</a:t>
            </a:r>
            <a:r>
              <a:rPr lang="en-GB" sz="2400" b="1" dirty="0"/>
              <a:t> </a:t>
            </a:r>
            <a:r>
              <a:rPr lang="en-GB" sz="2400" b="1" dirty="0" err="1"/>
              <a:t>sadarbībā</a:t>
            </a:r>
            <a:r>
              <a:rPr lang="en-GB" sz="2400" b="1" dirty="0"/>
              <a:t> </a:t>
            </a:r>
            <a:r>
              <a:rPr lang="en-GB" sz="2400" b="1" dirty="0" err="1"/>
              <a:t>balstīta</a:t>
            </a:r>
            <a:r>
              <a:rPr lang="en-GB" sz="2400" b="1" dirty="0"/>
              <a:t> </a:t>
            </a:r>
            <a:r>
              <a:rPr lang="lv-LV" sz="2400" b="1" dirty="0"/>
              <a:t>vide</a:t>
            </a:r>
            <a:r>
              <a:rPr lang="lv-LV" sz="2400" dirty="0"/>
              <a:t>, kuras ietvarā viena no mācību pieejām ir sešu soļu mācības modelis, kas vērsts uz astoņu pamat kompetenču nostiprināšanu un attīstību </a:t>
            </a:r>
            <a:r>
              <a:rPr lang="en-GB" sz="2400" dirty="0" err="1"/>
              <a:t>sabiedrībā</a:t>
            </a:r>
            <a:r>
              <a:rPr lang="lv-LV" sz="2400" dirty="0"/>
              <a:t>.</a:t>
            </a:r>
          </a:p>
          <a:p>
            <a:pPr lvl="0" algn="just"/>
            <a:endParaRPr lang="lv-LV" sz="2400" dirty="0"/>
          </a:p>
        </p:txBody>
      </p:sp>
      <p:pic>
        <p:nvPicPr>
          <p:cNvPr id="5" name="Picture 4" descr="Funded by the EU">
            <a:extLst>
              <a:ext uri="{FF2B5EF4-FFF2-40B4-BE49-F238E27FC236}">
                <a16:creationId xmlns:a16="http://schemas.microsoft.com/office/drawing/2014/main" id="{3B07A2BA-CF82-4C88-AB0A-8305AF92006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179" y="286603"/>
            <a:ext cx="3055620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BBC09FD-568A-4B71-97DD-4C33855332B2}"/>
              </a:ext>
            </a:extLst>
          </p:cNvPr>
          <p:cNvSpPr/>
          <p:nvPr/>
        </p:nvSpPr>
        <p:spPr>
          <a:xfrm>
            <a:off x="1097280" y="421977"/>
            <a:ext cx="4467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Projekts ENI-LLB-1-135 “</a:t>
            </a:r>
            <a:r>
              <a:rPr lang="lv-LV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Secure</a:t>
            </a:r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lv-LV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areas</a:t>
            </a:r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402341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7BE89-9FE5-49E5-B134-F60AF0F04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Paldies</a:t>
            </a:r>
            <a:endParaRPr lang="lv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0CEF0-99CC-4809-B589-5445E71CF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4467890" cy="4023360"/>
          </a:xfrm>
        </p:spPr>
        <p:txBody>
          <a:bodyPr/>
          <a:lstStyle/>
          <a:p>
            <a:pPr algn="ctr"/>
            <a:endParaRPr lang="en-GB" sz="3200" b="1" dirty="0"/>
          </a:p>
          <a:p>
            <a:pPr algn="ctr"/>
            <a:endParaRPr lang="en-GB" sz="3200" b="1" dirty="0"/>
          </a:p>
          <a:p>
            <a:pPr algn="ctr"/>
            <a:r>
              <a:rPr lang="en-GB" sz="3200" b="1" dirty="0" err="1"/>
              <a:t>Jautājumi</a:t>
            </a:r>
            <a:r>
              <a:rPr lang="en-GB" sz="3200" b="1" dirty="0"/>
              <a:t>?</a:t>
            </a:r>
          </a:p>
          <a:p>
            <a:pPr algn="ctr"/>
            <a:r>
              <a:rPr lang="en-GB" dirty="0">
                <a:hlinkClick r:id="rId2"/>
              </a:rPr>
              <a:t>Inga.grinfelde@llu.lv</a:t>
            </a:r>
            <a:r>
              <a:rPr lang="en-GB" dirty="0"/>
              <a:t> </a:t>
            </a:r>
            <a:endParaRPr lang="lv-LV" dirty="0"/>
          </a:p>
        </p:txBody>
      </p:sp>
      <p:pic>
        <p:nvPicPr>
          <p:cNvPr id="7" name="Picture 6" descr="Funded by the EU">
            <a:extLst>
              <a:ext uri="{FF2B5EF4-FFF2-40B4-BE49-F238E27FC236}">
                <a16:creationId xmlns:a16="http://schemas.microsoft.com/office/drawing/2014/main" id="{3FECF898-AF12-48EB-BC28-6711B2F93DC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179" y="286603"/>
            <a:ext cx="3055620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0C6FB3F-18A5-4A28-A53E-9D1D0A0D2CE0}"/>
              </a:ext>
            </a:extLst>
          </p:cNvPr>
          <p:cNvSpPr/>
          <p:nvPr/>
        </p:nvSpPr>
        <p:spPr>
          <a:xfrm>
            <a:off x="1097280" y="421977"/>
            <a:ext cx="4467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Projekts ENI-LLB-1-135 “</a:t>
            </a:r>
            <a:r>
              <a:rPr lang="lv-LV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Secure</a:t>
            </a:r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lv-LV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areas</a:t>
            </a:r>
            <a:r>
              <a:rPr lang="lv-LV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lv-LV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7FA1C70-1499-4465-A4A6-1D28ED92F9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5170" y="2220407"/>
            <a:ext cx="6479158" cy="342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81640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</TotalTime>
  <Words>441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Retrospect</vt:lpstr>
      <vt:lpstr>Klimata pārmaiņas ilgtspējīgas attīstības mērķu kontekstā un nepieciešamās kompetences nākotnes sabiedrībai</vt:lpstr>
      <vt:lpstr>Prezentācijas mērķis</vt:lpstr>
      <vt:lpstr>Ilgtspējīgas attīstības koncepcijas</vt:lpstr>
      <vt:lpstr>Sešas transformācijas ilgtspējīgas attīstības mērķu sasniegšanai</vt:lpstr>
      <vt:lpstr>PowerPoint Presentation</vt:lpstr>
      <vt:lpstr>PowerPoint Presentation</vt:lpstr>
      <vt:lpstr>Secinājumi</vt:lpstr>
      <vt:lpstr>Paldies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Klimata pārmaiņas Ilgtspējīgas attīstības mērķu kontekstā un nepieciešamās kompetences nākotnes sabiedrībai</dc:title>
  <dc:creator>Lietotajs</dc:creator>
  <cp:lastModifiedBy>Lietotajs</cp:lastModifiedBy>
  <cp:revision>4</cp:revision>
  <dcterms:created xsi:type="dcterms:W3CDTF">2022-08-31T01:45:02Z</dcterms:created>
  <dcterms:modified xsi:type="dcterms:W3CDTF">2022-08-31T02:10:39Z</dcterms:modified>
</cp:coreProperties>
</file>