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4.xml" ContentType="application/vnd.openxmlformats-officedocument.theme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  <p:sldMasterId id="2147483675" r:id="rId2"/>
    <p:sldMasterId id="2147483697" r:id="rId3"/>
    <p:sldMasterId id="2147483692" r:id="rId4"/>
    <p:sldMasterId id="2147483699" r:id="rId5"/>
    <p:sldMasterId id="2147483648" r:id="rId6"/>
  </p:sldMasterIdLst>
  <p:notesMasterIdLst>
    <p:notesMasterId r:id="rId18"/>
  </p:notesMasterIdLst>
  <p:handoutMasterIdLst>
    <p:handoutMasterId r:id="rId19"/>
  </p:handoutMasterIdLst>
  <p:sldIdLst>
    <p:sldId id="290" r:id="rId7"/>
    <p:sldId id="379" r:id="rId8"/>
    <p:sldId id="257" r:id="rId9"/>
    <p:sldId id="375" r:id="rId10"/>
    <p:sldId id="378" r:id="rId11"/>
    <p:sldId id="376" r:id="rId12"/>
    <p:sldId id="292" r:id="rId13"/>
    <p:sldId id="305" r:id="rId14"/>
    <p:sldId id="380" r:id="rId15"/>
    <p:sldId id="281" r:id="rId16"/>
    <p:sldId id="261" r:id="rId17"/>
  </p:sldIdLst>
  <p:sldSz cx="6858000" cy="51435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160" userDrawn="1">
          <p15:clr>
            <a:srgbClr val="A4A3A4"/>
          </p15:clr>
        </p15:guide>
        <p15:guide id="3" orient="horz" pos="162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7D31"/>
    <a:srgbClr val="70AD47"/>
    <a:srgbClr val="FFC000"/>
    <a:srgbClr val="4472C4"/>
    <a:srgbClr val="A5A5A5"/>
    <a:srgbClr val="5B9BD5"/>
    <a:srgbClr val="264478"/>
    <a:srgbClr val="475F68"/>
    <a:srgbClr val="0070C0"/>
    <a:srgbClr val="8CB0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696" autoAdjust="0"/>
    <p:restoredTop sz="91429" autoAdjust="0"/>
  </p:normalViewPr>
  <p:slideViewPr>
    <p:cSldViewPr>
      <p:cViewPr varScale="1">
        <p:scale>
          <a:sx n="138" d="100"/>
          <a:sy n="138" d="100"/>
        </p:scale>
        <p:origin x="1692" y="120"/>
      </p:cViewPr>
      <p:guideLst>
        <p:guide orient="horz" pos="2160"/>
        <p:guide pos="2160"/>
        <p:guide orient="horz" pos="1620"/>
      </p:guideLst>
    </p:cSldViewPr>
  </p:slideViewPr>
  <p:outlineViewPr>
    <p:cViewPr>
      <p:scale>
        <a:sx n="33" d="100"/>
        <a:sy n="33" d="100"/>
      </p:scale>
      <p:origin x="0" y="3882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1" d="100"/>
          <a:sy n="71" d="100"/>
        </p:scale>
        <p:origin x="-2706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5F1CA8-E0B2-4323-B00C-BCB9D6AE8A38}" type="datetimeFigureOut">
              <a:rPr lang="el-GR" smtClean="0"/>
              <a:t>28/9/2020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FC88E4-8221-4FB3-BDEB-AC2791F03109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297274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11271F-DBC5-4A87-93C4-006D29AFB632}" type="datetimeFigureOut">
              <a:rPr lang="en-US" smtClean="0"/>
              <a:t>9/28/2020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255CD2-8DE5-4218-85FC-A4494D28DB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148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D142AB-60F5-4DFE-B5E2-B0A97AA2775B}" type="slidenum">
              <a:rPr lang="lv-LV" smtClean="0"/>
              <a:t>1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6904595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133475" y="1123950"/>
            <a:ext cx="4591050" cy="1371600"/>
          </a:xfrm>
          <a:prstGeom prst="rect">
            <a:avLst/>
          </a:prstGeom>
          <a:noFill/>
          <a:ln w="6350" cmpd="dbl">
            <a:noFill/>
          </a:ln>
          <a:effectLst>
            <a:outerShdw blurRad="177800" dist="76200" dir="2700000" algn="tl" rotWithShape="0">
              <a:schemeClr val="accent4">
                <a:lumMod val="60000"/>
                <a:lumOff val="40000"/>
                <a:alpha val="40000"/>
              </a:scheme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>
              <a:defRPr lang="en-US" sz="3600" b="1" baseline="0" dirty="0">
                <a:solidFill>
                  <a:schemeClr val="accent1">
                    <a:lumMod val="50000"/>
                  </a:schemeClr>
                </a:solidFill>
                <a:effectLst/>
                <a:latin typeface="Cambria" pitchFamily="18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dirty="0"/>
              <a:t>C-TRACK 50 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743075" y="2647950"/>
            <a:ext cx="3371850" cy="51435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100" b="1" i="1" baseline="0">
                <a:solidFill>
                  <a:schemeClr val="accent1">
                    <a:lumMod val="75000"/>
                  </a:schemeClr>
                </a:solidFill>
                <a:effectLst/>
                <a:latin typeface="Cambria" pitchFamily="18" charset="0"/>
                <a:cs typeface="Arial" pitchFamily="34" charset="0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C-TRACK 50 subtitle</a:t>
            </a:r>
          </a:p>
        </p:txBody>
      </p:sp>
      <p:sp>
        <p:nvSpPr>
          <p:cNvPr id="7" name="Text Placeholder 22"/>
          <p:cNvSpPr>
            <a:spLocks noGrp="1"/>
          </p:cNvSpPr>
          <p:nvPr>
            <p:ph type="body" sz="quarter" idx="14" hasCustomPrompt="1"/>
          </p:nvPr>
        </p:nvSpPr>
        <p:spPr>
          <a:xfrm>
            <a:off x="1743075" y="3409950"/>
            <a:ext cx="3371849" cy="32385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685800" rtl="0" eaLnBrk="1" latinLnBrk="0" hangingPunct="1">
              <a:spcBef>
                <a:spcPct val="20000"/>
              </a:spcBef>
              <a:buFont typeface="Arial" pitchFamily="34" charset="0"/>
              <a:buNone/>
              <a:defRPr lang="en-US" sz="1200" b="0" kern="1200" baseline="0" dirty="0" smtClean="0">
                <a:solidFill>
                  <a:srgbClr val="5D5D5D"/>
                </a:solidFill>
                <a:effectLst/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dirty="0"/>
              <a:t>Presenters</a:t>
            </a:r>
          </a:p>
        </p:txBody>
      </p:sp>
      <p:sp>
        <p:nvSpPr>
          <p:cNvPr id="8" name="Content Placeholder 10"/>
          <p:cNvSpPr>
            <a:spLocks noGrp="1"/>
          </p:cNvSpPr>
          <p:nvPr>
            <p:ph sz="quarter" idx="15" hasCustomPrompt="1"/>
          </p:nvPr>
        </p:nvSpPr>
        <p:spPr>
          <a:xfrm>
            <a:off x="342900" y="4552950"/>
            <a:ext cx="1257300" cy="2857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</a:lstStyle>
          <a:p>
            <a:pPr lvl="0"/>
            <a:r>
              <a:rPr lang="en-US" dirty="0"/>
              <a:t>Institute logo</a:t>
            </a:r>
          </a:p>
        </p:txBody>
      </p:sp>
    </p:spTree>
    <p:extLst>
      <p:ext uri="{BB962C8B-B14F-4D97-AF65-F5344CB8AC3E}">
        <p14:creationId xmlns:p14="http://schemas.microsoft.com/office/powerpoint/2010/main" val="13102009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3200400" y="3181350"/>
            <a:ext cx="2914650" cy="914400"/>
          </a:xfrm>
          <a:prstGeom prst="rect">
            <a:avLst/>
          </a:prstGeom>
          <a:ln w="6350">
            <a:solidFill>
              <a:srgbClr val="1E3565"/>
            </a:solidFill>
            <a:prstDash val="lgDash"/>
          </a:ln>
        </p:spPr>
        <p:txBody>
          <a:bodyPr anchor="t"/>
          <a:lstStyle>
            <a:lvl1pPr marL="0" indent="0" algn="l">
              <a:buNone/>
              <a:defRPr sz="1200" i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Arial" pitchFamily="34" charset="0"/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z="2100" i="1" dirty="0">
                <a:latin typeface="DaunPenh" pitchFamily="2" charset="0"/>
                <a:cs typeface="DaunPenh" pitchFamily="2" charset="0"/>
              </a:rPr>
              <a:t>Name: … Email: …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1851873" y="2190750"/>
            <a:ext cx="1428917" cy="473206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2625" b="1" cap="none" spc="0" baseline="0" dirty="0" err="1">
                <a:ln w="0">
                  <a:noFill/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</a:rPr>
              <a:t>Paldies</a:t>
            </a:r>
            <a:r>
              <a:rPr lang="en-US" sz="2625" b="1" cap="none" spc="0" baseline="0" dirty="0">
                <a:ln w="0">
                  <a:noFill/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7241167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450" y="1028701"/>
            <a:ext cx="6172200" cy="339447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400">
                <a:solidFill>
                  <a:schemeClr val="accent1">
                    <a:lumMod val="50000"/>
                  </a:schemeClr>
                </a:solidFill>
                <a:latin typeface="+mn-lt"/>
              </a:defRPr>
            </a:lvl1pPr>
            <a:lvl2pPr marL="557213" indent="-214313">
              <a:buFont typeface="Wingdings" pitchFamily="2" charset="2"/>
              <a:buChar char="v"/>
              <a:defRPr sz="1400">
                <a:solidFill>
                  <a:schemeClr val="accent1">
                    <a:lumMod val="50000"/>
                  </a:schemeClr>
                </a:solidFill>
                <a:latin typeface="+mn-lt"/>
              </a:defRPr>
            </a:lvl2pPr>
            <a:lvl3pPr>
              <a:defRPr sz="1400">
                <a:solidFill>
                  <a:schemeClr val="accent1">
                    <a:lumMod val="50000"/>
                  </a:schemeClr>
                </a:solidFill>
                <a:latin typeface="+mn-lt"/>
              </a:defRPr>
            </a:lvl3pPr>
            <a:lvl4pPr>
              <a:defRPr sz="1400">
                <a:solidFill>
                  <a:schemeClr val="accent1">
                    <a:lumMod val="50000"/>
                  </a:schemeClr>
                </a:solidFill>
                <a:latin typeface="+mn-lt"/>
              </a:defRPr>
            </a:lvl4pPr>
            <a:lvl5pPr marL="1371600" indent="0">
              <a:buNone/>
              <a:defRPr sz="1400">
                <a:solidFill>
                  <a:schemeClr val="accent1">
                    <a:lumMod val="50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 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>
          <a:xfrm>
            <a:off x="5372100" y="4717256"/>
            <a:ext cx="1314450" cy="273844"/>
          </a:xfrm>
        </p:spPr>
        <p:txBody>
          <a:bodyPr/>
          <a:lstStyle/>
          <a:p>
            <a:fld id="{9A0622E7-5F78-4C68-B259-B08476B644CA}" type="slidenum">
              <a:rPr lang="en-US" smtClean="0"/>
              <a:t>‹#›</a:t>
            </a:fld>
            <a:endParaRPr lang="en-US"/>
          </a:p>
        </p:txBody>
      </p:sp>
      <p:sp>
        <p:nvSpPr>
          <p:cNvPr id="19" name="Title 18"/>
          <p:cNvSpPr>
            <a:spLocks noGrp="1"/>
          </p:cNvSpPr>
          <p:nvPr>
            <p:ph type="title" hasCustomPrompt="1"/>
          </p:nvPr>
        </p:nvSpPr>
        <p:spPr>
          <a:xfrm>
            <a:off x="76200" y="133350"/>
            <a:ext cx="3886200" cy="361950"/>
          </a:xfrm>
          <a:prstGeom prst="rect">
            <a:avLst/>
          </a:prstGeom>
        </p:spPr>
        <p:txBody>
          <a:bodyPr anchor="ctr"/>
          <a:lstStyle>
            <a:lvl1pPr algn="l"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edit Title</a:t>
            </a:r>
            <a:endParaRPr lang="el-GR" dirty="0"/>
          </a:p>
        </p:txBody>
      </p:sp>
      <p:sp>
        <p:nvSpPr>
          <p:cNvPr id="8" name="Content Placeholder 10"/>
          <p:cNvSpPr>
            <a:spLocks noGrp="1"/>
          </p:cNvSpPr>
          <p:nvPr>
            <p:ph sz="quarter" idx="15" hasCustomPrompt="1"/>
          </p:nvPr>
        </p:nvSpPr>
        <p:spPr>
          <a:xfrm>
            <a:off x="171450" y="4711303"/>
            <a:ext cx="1257300" cy="2857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</a:lstStyle>
          <a:p>
            <a:pPr lvl="0"/>
            <a:r>
              <a:rPr lang="en-US" dirty="0"/>
              <a:t>Institute logo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450" y="1028701"/>
            <a:ext cx="3714750" cy="3394472"/>
          </a:xfrm>
          <a:prstGeom prst="rect">
            <a:avLst/>
          </a:prstGeom>
        </p:spPr>
        <p:txBody>
          <a:bodyPr/>
          <a:lstStyle>
            <a:lvl1pPr marL="214313" indent="-214313" algn="just" defTabSz="685800" rtl="0" eaLnBrk="1" latinLnBrk="0" hangingPunct="1">
              <a:spcBef>
                <a:spcPts val="225"/>
              </a:spcBef>
              <a:spcAft>
                <a:spcPts val="225"/>
              </a:spcAft>
              <a:buClr>
                <a:schemeClr val="accent1">
                  <a:lumMod val="50000"/>
                </a:schemeClr>
              </a:buClr>
              <a:buFont typeface="Wingdings 3" panose="05040102010807070707" pitchFamily="18" charset="2"/>
              <a:buChar char="´"/>
              <a:defRPr lang="en-US" sz="1400" kern="12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1pPr>
            <a:lvl2pPr marL="557213" indent="-214313">
              <a:buFont typeface="Wingdings" pitchFamily="2" charset="2"/>
              <a:buChar char="v"/>
              <a:defRPr sz="1400">
                <a:solidFill>
                  <a:schemeClr val="accent1">
                    <a:lumMod val="50000"/>
                  </a:schemeClr>
                </a:solidFill>
                <a:latin typeface="+mn-lt"/>
              </a:defRPr>
            </a:lvl2pPr>
            <a:lvl3pPr>
              <a:defRPr sz="1400">
                <a:solidFill>
                  <a:schemeClr val="accent1">
                    <a:lumMod val="50000"/>
                  </a:schemeClr>
                </a:solidFill>
                <a:latin typeface="+mn-lt"/>
              </a:defRPr>
            </a:lvl3pPr>
            <a:lvl4pPr>
              <a:defRPr sz="1400">
                <a:solidFill>
                  <a:schemeClr val="accent1">
                    <a:lumMod val="50000"/>
                  </a:schemeClr>
                </a:solidFill>
                <a:latin typeface="+mn-lt"/>
              </a:defRPr>
            </a:lvl4pPr>
            <a:lvl5pPr marL="1371600" indent="0">
              <a:buNone/>
              <a:defRPr sz="1400">
                <a:solidFill>
                  <a:schemeClr val="accent1">
                    <a:lumMod val="50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 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endParaRPr lang="en-GB" noProof="0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7"/>
          </p:nvPr>
        </p:nvSpPr>
        <p:spPr>
          <a:xfrm>
            <a:off x="4057650" y="3086100"/>
            <a:ext cx="2400300" cy="131445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accent1">
                    <a:lumMod val="50000"/>
                  </a:schemeClr>
                </a:solidFill>
                <a:latin typeface="+mn-lt"/>
              </a:defRPr>
            </a:lvl1pPr>
          </a:lstStyle>
          <a:p>
            <a:endParaRPr lang="el-GR"/>
          </a:p>
        </p:txBody>
      </p:sp>
      <p:sp>
        <p:nvSpPr>
          <p:cNvPr id="9" name="SmartArt Placeholder 8"/>
          <p:cNvSpPr>
            <a:spLocks noGrp="1"/>
          </p:cNvSpPr>
          <p:nvPr>
            <p:ph type="dgm" sz="quarter" idx="18"/>
          </p:nvPr>
        </p:nvSpPr>
        <p:spPr>
          <a:xfrm>
            <a:off x="4057650" y="1028700"/>
            <a:ext cx="2400300" cy="19431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accent1">
                    <a:lumMod val="50000"/>
                  </a:schemeClr>
                </a:solidFill>
                <a:latin typeface="+mn-lt"/>
              </a:defRPr>
            </a:lvl1pPr>
          </a:lstStyle>
          <a:p>
            <a:endParaRPr lang="el-GR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6"/>
          </p:nvPr>
        </p:nvSpPr>
        <p:spPr>
          <a:xfrm>
            <a:off x="5372100" y="4717256"/>
            <a:ext cx="1314450" cy="273844"/>
          </a:xfrm>
        </p:spPr>
        <p:txBody>
          <a:bodyPr/>
          <a:lstStyle/>
          <a:p>
            <a:fld id="{9A0622E7-5F78-4C68-B259-B08476B644C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18"/>
          <p:cNvSpPr>
            <a:spLocks noGrp="1"/>
          </p:cNvSpPr>
          <p:nvPr>
            <p:ph type="title" hasCustomPrompt="1"/>
          </p:nvPr>
        </p:nvSpPr>
        <p:spPr>
          <a:xfrm>
            <a:off x="76200" y="133350"/>
            <a:ext cx="3886200" cy="361950"/>
          </a:xfrm>
          <a:prstGeom prst="rect">
            <a:avLst/>
          </a:prstGeom>
        </p:spPr>
        <p:txBody>
          <a:bodyPr anchor="ctr"/>
          <a:lstStyle>
            <a:lvl1pPr algn="l"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edit Title</a:t>
            </a:r>
            <a:endParaRPr lang="el-GR" dirty="0"/>
          </a:p>
        </p:txBody>
      </p:sp>
      <p:sp>
        <p:nvSpPr>
          <p:cNvPr id="12" name="Content Placeholder 10"/>
          <p:cNvSpPr>
            <a:spLocks noGrp="1"/>
          </p:cNvSpPr>
          <p:nvPr>
            <p:ph sz="quarter" idx="15" hasCustomPrompt="1"/>
          </p:nvPr>
        </p:nvSpPr>
        <p:spPr>
          <a:xfrm>
            <a:off x="171450" y="4711303"/>
            <a:ext cx="1257300" cy="2857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</a:lstStyle>
          <a:p>
            <a:pPr lvl="0"/>
            <a:r>
              <a:rPr lang="en-US" dirty="0"/>
              <a:t>Institute logo</a:t>
            </a:r>
          </a:p>
        </p:txBody>
      </p:sp>
    </p:spTree>
    <p:extLst>
      <p:ext uri="{BB962C8B-B14F-4D97-AF65-F5344CB8AC3E}">
        <p14:creationId xmlns:p14="http://schemas.microsoft.com/office/powerpoint/2010/main" val="17978125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owchart: Delay 7"/>
          <p:cNvSpPr/>
          <p:nvPr userDrawn="1"/>
        </p:nvSpPr>
        <p:spPr>
          <a:xfrm rot="10800000">
            <a:off x="57151" y="1371600"/>
            <a:ext cx="457200" cy="2743200"/>
          </a:xfrm>
          <a:prstGeom prst="flowChartDelay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35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7" hasCustomPrompt="1"/>
          </p:nvPr>
        </p:nvSpPr>
        <p:spPr>
          <a:xfrm rot="16200000">
            <a:off x="-771524" y="2543175"/>
            <a:ext cx="2228850" cy="342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50" baseline="0">
                <a:solidFill>
                  <a:schemeClr val="bg1"/>
                </a:solidFill>
                <a:latin typeface="Cambria" pitchFamily="18" charset="0"/>
              </a:defRPr>
            </a:lvl1pPr>
            <a:lvl2pPr marL="342900" indent="0">
              <a:buNone/>
              <a:defRPr/>
            </a:lvl2pPr>
            <a:lvl3pPr marL="685800" indent="0">
              <a:buNone/>
              <a:defRPr/>
            </a:lvl3pPr>
            <a:lvl4pPr marL="1028700" indent="0">
              <a:buNone/>
              <a:defRPr/>
            </a:lvl4pPr>
            <a:lvl5pPr marL="1371600" indent="0">
              <a:buNone/>
              <a:defRPr/>
            </a:lvl5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22" name="Content Placeholder 2"/>
          <p:cNvSpPr>
            <a:spLocks noGrp="1"/>
          </p:cNvSpPr>
          <p:nvPr>
            <p:ph idx="1"/>
          </p:nvPr>
        </p:nvSpPr>
        <p:spPr>
          <a:xfrm>
            <a:off x="800100" y="1028701"/>
            <a:ext cx="3143250" cy="339447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400">
                <a:solidFill>
                  <a:schemeClr val="accent1">
                    <a:lumMod val="50000"/>
                  </a:schemeClr>
                </a:solidFill>
                <a:latin typeface="+mn-lt"/>
              </a:defRPr>
            </a:lvl1pPr>
            <a:lvl2pPr marL="557213" indent="-214313">
              <a:buFont typeface="Wingdings" pitchFamily="2" charset="2"/>
              <a:buChar char="v"/>
              <a:defRPr sz="1400">
                <a:solidFill>
                  <a:schemeClr val="accent1">
                    <a:lumMod val="50000"/>
                  </a:schemeClr>
                </a:solidFill>
                <a:latin typeface="+mn-lt"/>
              </a:defRPr>
            </a:lvl2pPr>
            <a:lvl3pPr>
              <a:defRPr sz="1400">
                <a:solidFill>
                  <a:schemeClr val="accent1">
                    <a:lumMod val="50000"/>
                  </a:schemeClr>
                </a:solidFill>
                <a:latin typeface="+mn-lt"/>
              </a:defRPr>
            </a:lvl3pPr>
            <a:lvl4pPr>
              <a:defRPr sz="1400">
                <a:solidFill>
                  <a:schemeClr val="accent1">
                    <a:lumMod val="50000"/>
                  </a:schemeClr>
                </a:solidFill>
                <a:latin typeface="+mn-lt"/>
              </a:defRPr>
            </a:lvl4pPr>
            <a:lvl5pPr marL="1371600" indent="0">
              <a:buNone/>
              <a:defRPr sz="1400">
                <a:solidFill>
                  <a:schemeClr val="accent1">
                    <a:lumMod val="50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 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endParaRPr lang="en-GB" noProof="0" dirty="0"/>
          </a:p>
        </p:txBody>
      </p:sp>
      <p:sp>
        <p:nvSpPr>
          <p:cNvPr id="24" name="SmartArt Placeholder 23"/>
          <p:cNvSpPr>
            <a:spLocks noGrp="1"/>
          </p:cNvSpPr>
          <p:nvPr>
            <p:ph type="dgm" sz="quarter" idx="18"/>
          </p:nvPr>
        </p:nvSpPr>
        <p:spPr>
          <a:xfrm>
            <a:off x="4229100" y="1028700"/>
            <a:ext cx="2343150" cy="337185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accent1">
                    <a:lumMod val="50000"/>
                  </a:schemeClr>
                </a:solidFill>
                <a:latin typeface="+mn-lt"/>
              </a:defRPr>
            </a:lvl1pPr>
          </a:lstStyle>
          <a:p>
            <a:endParaRPr lang="el-GR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6"/>
          </p:nvPr>
        </p:nvSpPr>
        <p:spPr>
          <a:xfrm>
            <a:off x="5372100" y="4717256"/>
            <a:ext cx="1314450" cy="273844"/>
          </a:xfrm>
        </p:spPr>
        <p:txBody>
          <a:bodyPr/>
          <a:lstStyle/>
          <a:p>
            <a:fld id="{9A0622E7-5F78-4C68-B259-B08476B644CA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18"/>
          <p:cNvSpPr>
            <a:spLocks noGrp="1"/>
          </p:cNvSpPr>
          <p:nvPr>
            <p:ph type="title" hasCustomPrompt="1"/>
          </p:nvPr>
        </p:nvSpPr>
        <p:spPr>
          <a:xfrm>
            <a:off x="76200" y="133350"/>
            <a:ext cx="3886200" cy="361950"/>
          </a:xfrm>
          <a:prstGeom prst="rect">
            <a:avLst/>
          </a:prstGeom>
        </p:spPr>
        <p:txBody>
          <a:bodyPr anchor="ctr"/>
          <a:lstStyle>
            <a:lvl1pPr algn="l"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edit Title</a:t>
            </a:r>
            <a:endParaRPr lang="el-GR" dirty="0"/>
          </a:p>
        </p:txBody>
      </p:sp>
      <p:sp>
        <p:nvSpPr>
          <p:cNvPr id="12" name="Content Placeholder 10"/>
          <p:cNvSpPr>
            <a:spLocks noGrp="1"/>
          </p:cNvSpPr>
          <p:nvPr>
            <p:ph sz="quarter" idx="15" hasCustomPrompt="1"/>
          </p:nvPr>
        </p:nvSpPr>
        <p:spPr>
          <a:xfrm>
            <a:off x="171450" y="4711303"/>
            <a:ext cx="1257300" cy="2857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</a:lstStyle>
          <a:p>
            <a:pPr lvl="0"/>
            <a:r>
              <a:rPr lang="en-US" dirty="0"/>
              <a:t>Institute logo</a:t>
            </a:r>
          </a:p>
        </p:txBody>
      </p:sp>
    </p:spTree>
    <p:extLst>
      <p:ext uri="{BB962C8B-B14F-4D97-AF65-F5344CB8AC3E}">
        <p14:creationId xmlns:p14="http://schemas.microsoft.com/office/powerpoint/2010/main" val="20103521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6"/>
          </p:nvPr>
        </p:nvSpPr>
        <p:spPr>
          <a:xfrm>
            <a:off x="5372100" y="4717256"/>
            <a:ext cx="1314450" cy="273844"/>
          </a:xfrm>
        </p:spPr>
        <p:txBody>
          <a:bodyPr/>
          <a:lstStyle/>
          <a:p>
            <a:fld id="{9A0622E7-5F78-4C68-B259-B08476B644CA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18"/>
          <p:cNvSpPr>
            <a:spLocks noGrp="1"/>
          </p:cNvSpPr>
          <p:nvPr>
            <p:ph type="title" hasCustomPrompt="1"/>
          </p:nvPr>
        </p:nvSpPr>
        <p:spPr>
          <a:xfrm>
            <a:off x="76200" y="133350"/>
            <a:ext cx="3886200" cy="361950"/>
          </a:xfrm>
          <a:prstGeom prst="rect">
            <a:avLst/>
          </a:prstGeom>
        </p:spPr>
        <p:txBody>
          <a:bodyPr anchor="ctr"/>
          <a:lstStyle>
            <a:lvl1pPr algn="l"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edit Title</a:t>
            </a:r>
            <a:endParaRPr lang="el-GR" dirty="0"/>
          </a:p>
        </p:txBody>
      </p:sp>
      <p:sp>
        <p:nvSpPr>
          <p:cNvPr id="8" name="Content Placeholder 10"/>
          <p:cNvSpPr>
            <a:spLocks noGrp="1"/>
          </p:cNvSpPr>
          <p:nvPr>
            <p:ph sz="quarter" idx="15" hasCustomPrompt="1"/>
          </p:nvPr>
        </p:nvSpPr>
        <p:spPr>
          <a:xfrm>
            <a:off x="171450" y="4711303"/>
            <a:ext cx="1257300" cy="2857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</a:lstStyle>
          <a:p>
            <a:pPr lvl="0"/>
            <a:r>
              <a:rPr lang="en-US" dirty="0"/>
              <a:t>Institute logo</a:t>
            </a:r>
          </a:p>
        </p:txBody>
      </p:sp>
    </p:spTree>
    <p:extLst>
      <p:ext uri="{BB962C8B-B14F-4D97-AF65-F5344CB8AC3E}">
        <p14:creationId xmlns:p14="http://schemas.microsoft.com/office/powerpoint/2010/main" val="21535445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314" y="171450"/>
            <a:ext cx="6400800" cy="569214"/>
          </a:xfrm>
          <a:prstGeom prst="rect">
            <a:avLst/>
          </a:prstGeom>
        </p:spPr>
        <p:txBody>
          <a:bodyPr lIns="68580" tIns="34290" rIns="68580" bIns="34290"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343400" y="4803738"/>
            <a:ext cx="2283714" cy="274320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E3696F3C-259A-4CF1-A343-B217C16025DB}" type="datetimeFigureOut">
              <a:rPr lang="en-US" smtClean="0"/>
              <a:t>9/28/2020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271266" y="769779"/>
            <a:ext cx="342900" cy="330994"/>
          </a:xfrm>
        </p:spPr>
        <p:txBody>
          <a:bodyPr/>
          <a:lstStyle/>
          <a:p>
            <a:fld id="{DDA8C3A7-4688-483D-9659-086F84A7A61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226314" y="1145286"/>
            <a:ext cx="6377940" cy="3429000"/>
          </a:xfrm>
          <a:prstGeom prst="rect">
            <a:avLst/>
          </a:prstGeom>
        </p:spPr>
        <p:txBody>
          <a:bodyPr lIns="68580" tIns="34290" rIns="68580" bIns="34290"/>
          <a:lstStyle>
            <a:lvl1pPr>
              <a:defRPr>
                <a:solidFill>
                  <a:schemeClr val="accent3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3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3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3">
                    <a:lumMod val="50000"/>
                  </a:schemeClr>
                </a:solidFill>
              </a:defRPr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90886036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3200400" y="3181350"/>
            <a:ext cx="2914650" cy="914400"/>
          </a:xfrm>
          <a:prstGeom prst="rect">
            <a:avLst/>
          </a:prstGeom>
          <a:ln w="6350">
            <a:solidFill>
              <a:srgbClr val="1E3565"/>
            </a:solidFill>
            <a:prstDash val="lgDash"/>
          </a:ln>
        </p:spPr>
        <p:txBody>
          <a:bodyPr anchor="t"/>
          <a:lstStyle>
            <a:lvl1pPr marL="0" indent="0" algn="l">
              <a:buNone/>
              <a:defRPr sz="1200" i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Arial" pitchFamily="34" charset="0"/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z="2100" i="1" dirty="0">
                <a:latin typeface="DaunPenh" pitchFamily="2" charset="0"/>
                <a:cs typeface="DaunPenh" pitchFamily="2" charset="0"/>
              </a:rPr>
              <a:t>Name: … Email: …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1600200" y="1809750"/>
            <a:ext cx="1932260" cy="473206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2625" b="1" cap="none" spc="0" baseline="0" dirty="0">
                <a:ln w="0">
                  <a:noFill/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</a:rPr>
              <a:t>Thank you!</a:t>
            </a:r>
          </a:p>
        </p:txBody>
      </p:sp>
      <p:sp>
        <p:nvSpPr>
          <p:cNvPr id="7" name="Content Placeholder 10"/>
          <p:cNvSpPr>
            <a:spLocks noGrp="1"/>
          </p:cNvSpPr>
          <p:nvPr>
            <p:ph sz="quarter" idx="15" hasCustomPrompt="1"/>
          </p:nvPr>
        </p:nvSpPr>
        <p:spPr>
          <a:xfrm>
            <a:off x="342900" y="4552950"/>
            <a:ext cx="1257300" cy="2857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</a:lstStyle>
          <a:p>
            <a:pPr lvl="0"/>
            <a:r>
              <a:rPr lang="en-US" dirty="0"/>
              <a:t>Institute logo</a:t>
            </a:r>
          </a:p>
        </p:txBody>
      </p:sp>
    </p:spTree>
    <p:extLst>
      <p:ext uri="{BB962C8B-B14F-4D97-AF65-F5344CB8AC3E}">
        <p14:creationId xmlns:p14="http://schemas.microsoft.com/office/powerpoint/2010/main" val="23687066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597819"/>
            <a:ext cx="5829300" cy="1102519"/>
          </a:xfrm>
          <a:prstGeom prst="rect">
            <a:avLst/>
          </a:prstGeom>
        </p:spPr>
        <p:txBody>
          <a:bodyPr lIns="68580" tIns="34290" rIns="68580" bIns="3429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2914650"/>
            <a:ext cx="4800600" cy="1314450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42900" y="4767263"/>
            <a:ext cx="16002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1D8BD707-D9CF-40AE-B4C6-C98DA3205C09}" type="datetimeFigureOut">
              <a:rPr lang="en-US" smtClean="0"/>
              <a:pPr/>
              <a:t>9/28/2020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43150" y="4767263"/>
            <a:ext cx="21717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1437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743075" y="2647950"/>
            <a:ext cx="3371850" cy="51435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100" b="1" i="1" baseline="0">
                <a:solidFill>
                  <a:schemeClr val="accent1"/>
                </a:solidFill>
                <a:effectLst/>
                <a:latin typeface="+mn-lt"/>
                <a:cs typeface="Arial" pitchFamily="34" charset="0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C-Track 50 subtitle</a:t>
            </a:r>
          </a:p>
        </p:txBody>
      </p:sp>
      <p:sp>
        <p:nvSpPr>
          <p:cNvPr id="7" name="Text Placeholder 22"/>
          <p:cNvSpPr>
            <a:spLocks noGrp="1"/>
          </p:cNvSpPr>
          <p:nvPr>
            <p:ph type="body" sz="quarter" idx="14" hasCustomPrompt="1"/>
          </p:nvPr>
        </p:nvSpPr>
        <p:spPr>
          <a:xfrm>
            <a:off x="1743075" y="3409950"/>
            <a:ext cx="3371849" cy="32385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685800" rtl="0" eaLnBrk="1" latinLnBrk="0" hangingPunct="1">
              <a:spcBef>
                <a:spcPct val="20000"/>
              </a:spcBef>
              <a:buFont typeface="Arial" pitchFamily="34" charset="0"/>
              <a:buNone/>
              <a:defRPr lang="en-US" sz="1200" b="0" kern="1200" baseline="0" dirty="0" smtClean="0">
                <a:solidFill>
                  <a:schemeClr val="accent3">
                    <a:lumMod val="50000"/>
                  </a:schemeClr>
                </a:solidFill>
                <a:effectLst/>
                <a:latin typeface="+mn-lt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dirty="0"/>
              <a:t>Presenters</a:t>
            </a:r>
          </a:p>
        </p:txBody>
      </p:sp>
      <p:sp>
        <p:nvSpPr>
          <p:cNvPr id="8" name="Content Placeholder 10"/>
          <p:cNvSpPr>
            <a:spLocks noGrp="1"/>
          </p:cNvSpPr>
          <p:nvPr>
            <p:ph sz="quarter" idx="15" hasCustomPrompt="1"/>
          </p:nvPr>
        </p:nvSpPr>
        <p:spPr>
          <a:xfrm>
            <a:off x="342900" y="4552950"/>
            <a:ext cx="1257300" cy="2857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</a:lstStyle>
          <a:p>
            <a:pPr lvl="0"/>
            <a:r>
              <a:rPr lang="en-US" dirty="0"/>
              <a:t>Institute logo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 hasCustomPrompt="1"/>
          </p:nvPr>
        </p:nvSpPr>
        <p:spPr>
          <a:xfrm>
            <a:off x="1143001" y="1422917"/>
            <a:ext cx="4495800" cy="1148833"/>
          </a:xfrm>
          <a:prstGeom prst="rect">
            <a:avLst/>
          </a:prstGeom>
        </p:spPr>
        <p:txBody>
          <a:bodyPr/>
          <a:lstStyle>
            <a:lvl1pPr>
              <a:defRPr sz="3600" baseline="0">
                <a:solidFill>
                  <a:schemeClr val="accent1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en-US" dirty="0"/>
              <a:t>C-Track 50 Presentation Title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4766909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450" y="1028701"/>
            <a:ext cx="6172200" cy="339447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400">
                <a:solidFill>
                  <a:schemeClr val="accent2">
                    <a:lumMod val="50000"/>
                  </a:schemeClr>
                </a:solidFill>
                <a:latin typeface="+mn-lt"/>
              </a:defRPr>
            </a:lvl1pPr>
            <a:lvl2pPr marL="557213" indent="-214313">
              <a:buFont typeface="Wingdings" pitchFamily="2" charset="2"/>
              <a:buChar char="v"/>
              <a:defRPr sz="1400">
                <a:solidFill>
                  <a:schemeClr val="accent2">
                    <a:lumMod val="50000"/>
                  </a:schemeClr>
                </a:solidFill>
                <a:latin typeface="+mn-lt"/>
              </a:defRPr>
            </a:lvl2pPr>
            <a:lvl3pPr>
              <a:defRPr sz="1400">
                <a:solidFill>
                  <a:schemeClr val="accent2">
                    <a:lumMod val="50000"/>
                  </a:schemeClr>
                </a:solidFill>
                <a:latin typeface="+mn-lt"/>
              </a:defRPr>
            </a:lvl3pPr>
            <a:lvl4pPr>
              <a:defRPr sz="1400">
                <a:solidFill>
                  <a:schemeClr val="accent2">
                    <a:lumMod val="50000"/>
                  </a:schemeClr>
                </a:solidFill>
                <a:latin typeface="+mn-lt"/>
              </a:defRPr>
            </a:lvl4pPr>
            <a:lvl5pPr marL="1371600" indent="0">
              <a:buNone/>
              <a:defRPr sz="1400">
                <a:solidFill>
                  <a:schemeClr val="accent2">
                    <a:lumMod val="50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 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>
          <a:xfrm>
            <a:off x="5372100" y="4717256"/>
            <a:ext cx="1314450" cy="273844"/>
          </a:xfrm>
        </p:spPr>
        <p:txBody>
          <a:bodyPr/>
          <a:lstStyle/>
          <a:p>
            <a:fld id="{9A0622E7-5F78-4C68-B259-B08476B644C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9" name="Title 18"/>
          <p:cNvSpPr>
            <a:spLocks noGrp="1"/>
          </p:cNvSpPr>
          <p:nvPr>
            <p:ph type="title" hasCustomPrompt="1"/>
          </p:nvPr>
        </p:nvSpPr>
        <p:spPr>
          <a:xfrm>
            <a:off x="76200" y="133350"/>
            <a:ext cx="3886200" cy="361950"/>
          </a:xfrm>
          <a:prstGeom prst="rect">
            <a:avLst/>
          </a:prstGeom>
        </p:spPr>
        <p:txBody>
          <a:bodyPr anchor="ctr"/>
          <a:lstStyle>
            <a:lvl1pPr algn="l">
              <a:defRPr sz="1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Click to edit Title</a:t>
            </a:r>
            <a:endParaRPr lang="el-GR" dirty="0"/>
          </a:p>
        </p:txBody>
      </p:sp>
      <p:sp>
        <p:nvSpPr>
          <p:cNvPr id="8" name="Content Placeholder 10"/>
          <p:cNvSpPr>
            <a:spLocks noGrp="1"/>
          </p:cNvSpPr>
          <p:nvPr>
            <p:ph sz="quarter" idx="15" hasCustomPrompt="1"/>
          </p:nvPr>
        </p:nvSpPr>
        <p:spPr>
          <a:xfrm>
            <a:off x="171450" y="4711303"/>
            <a:ext cx="1257300" cy="2857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</a:lstStyle>
          <a:p>
            <a:pPr lvl="0"/>
            <a:r>
              <a:rPr lang="en-US" dirty="0"/>
              <a:t>Institute logo</a:t>
            </a:r>
          </a:p>
        </p:txBody>
      </p:sp>
    </p:spTree>
    <p:extLst>
      <p:ext uri="{BB962C8B-B14F-4D97-AF65-F5344CB8AC3E}">
        <p14:creationId xmlns:p14="http://schemas.microsoft.com/office/powerpoint/2010/main" val="17425729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450" y="1028701"/>
            <a:ext cx="3714750" cy="3394472"/>
          </a:xfrm>
          <a:prstGeom prst="rect">
            <a:avLst/>
          </a:prstGeom>
        </p:spPr>
        <p:txBody>
          <a:bodyPr/>
          <a:lstStyle>
            <a:lvl1pPr marL="214313" indent="-214313" algn="just" defTabSz="685800" rtl="0" eaLnBrk="1" latinLnBrk="0" hangingPunct="1">
              <a:spcBef>
                <a:spcPts val="225"/>
              </a:spcBef>
              <a:spcAft>
                <a:spcPts val="225"/>
              </a:spcAft>
              <a:buClr>
                <a:schemeClr val="accent1">
                  <a:lumMod val="50000"/>
                </a:schemeClr>
              </a:buClr>
              <a:buFont typeface="Wingdings 3" panose="05040102010807070707" pitchFamily="18" charset="2"/>
              <a:buChar char="´"/>
              <a:defRPr lang="en-US" sz="1400" kern="12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Arial" pitchFamily="34" charset="0"/>
              </a:defRPr>
            </a:lvl1pPr>
            <a:lvl2pPr marL="557213" indent="-214313">
              <a:buFont typeface="Wingdings" pitchFamily="2" charset="2"/>
              <a:buChar char="v"/>
              <a:defRPr sz="1400">
                <a:solidFill>
                  <a:schemeClr val="accent1">
                    <a:lumMod val="50000"/>
                  </a:schemeClr>
                </a:solidFill>
                <a:latin typeface="+mn-lt"/>
              </a:defRPr>
            </a:lvl2pPr>
            <a:lvl3pPr>
              <a:defRPr sz="1400">
                <a:solidFill>
                  <a:schemeClr val="accent1">
                    <a:lumMod val="50000"/>
                  </a:schemeClr>
                </a:solidFill>
                <a:latin typeface="+mn-lt"/>
              </a:defRPr>
            </a:lvl3pPr>
            <a:lvl4pPr>
              <a:defRPr sz="1400">
                <a:solidFill>
                  <a:schemeClr val="accent1">
                    <a:lumMod val="50000"/>
                  </a:schemeClr>
                </a:solidFill>
                <a:latin typeface="+mn-lt"/>
              </a:defRPr>
            </a:lvl4pPr>
            <a:lvl5pPr marL="1371600" indent="0">
              <a:buNone/>
              <a:defRPr sz="1400">
                <a:solidFill>
                  <a:schemeClr val="accent1">
                    <a:lumMod val="50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 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endParaRPr lang="en-GB" noProof="0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7"/>
          </p:nvPr>
        </p:nvSpPr>
        <p:spPr>
          <a:xfrm>
            <a:off x="4057650" y="3086100"/>
            <a:ext cx="2400300" cy="131445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accent1">
                    <a:lumMod val="50000"/>
                  </a:schemeClr>
                </a:solidFill>
                <a:latin typeface="+mn-lt"/>
              </a:defRPr>
            </a:lvl1pPr>
          </a:lstStyle>
          <a:p>
            <a:endParaRPr lang="el-GR"/>
          </a:p>
        </p:txBody>
      </p:sp>
      <p:sp>
        <p:nvSpPr>
          <p:cNvPr id="9" name="SmartArt Placeholder 8"/>
          <p:cNvSpPr>
            <a:spLocks noGrp="1"/>
          </p:cNvSpPr>
          <p:nvPr>
            <p:ph type="dgm" sz="quarter" idx="18"/>
          </p:nvPr>
        </p:nvSpPr>
        <p:spPr>
          <a:xfrm>
            <a:off x="4057650" y="1028700"/>
            <a:ext cx="2400300" cy="19431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accent1">
                    <a:lumMod val="50000"/>
                  </a:schemeClr>
                </a:solidFill>
                <a:latin typeface="+mn-lt"/>
              </a:defRPr>
            </a:lvl1pPr>
          </a:lstStyle>
          <a:p>
            <a:endParaRPr lang="el-GR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6"/>
          </p:nvPr>
        </p:nvSpPr>
        <p:spPr>
          <a:xfrm>
            <a:off x="5372100" y="4717256"/>
            <a:ext cx="1314450" cy="273844"/>
          </a:xfrm>
        </p:spPr>
        <p:txBody>
          <a:bodyPr/>
          <a:lstStyle/>
          <a:p>
            <a:fld id="{9A0622E7-5F78-4C68-B259-B08476B644C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18"/>
          <p:cNvSpPr>
            <a:spLocks noGrp="1"/>
          </p:cNvSpPr>
          <p:nvPr>
            <p:ph type="title" hasCustomPrompt="1"/>
          </p:nvPr>
        </p:nvSpPr>
        <p:spPr>
          <a:xfrm>
            <a:off x="76200" y="133350"/>
            <a:ext cx="3886200" cy="361950"/>
          </a:xfrm>
          <a:prstGeom prst="rect">
            <a:avLst/>
          </a:prstGeom>
        </p:spPr>
        <p:txBody>
          <a:bodyPr anchor="ctr"/>
          <a:lstStyle>
            <a:lvl1pPr algn="l">
              <a:defRPr sz="1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Click to edit Title</a:t>
            </a:r>
            <a:endParaRPr lang="el-GR" dirty="0"/>
          </a:p>
        </p:txBody>
      </p:sp>
      <p:sp>
        <p:nvSpPr>
          <p:cNvPr id="12" name="Content Placeholder 10"/>
          <p:cNvSpPr>
            <a:spLocks noGrp="1"/>
          </p:cNvSpPr>
          <p:nvPr>
            <p:ph sz="quarter" idx="15" hasCustomPrompt="1"/>
          </p:nvPr>
        </p:nvSpPr>
        <p:spPr>
          <a:xfrm>
            <a:off x="171450" y="4711303"/>
            <a:ext cx="1257300" cy="2857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</a:lstStyle>
          <a:p>
            <a:pPr lvl="0"/>
            <a:r>
              <a:rPr lang="en-US" dirty="0"/>
              <a:t>Institute logo</a:t>
            </a:r>
          </a:p>
        </p:txBody>
      </p:sp>
    </p:spTree>
    <p:extLst>
      <p:ext uri="{BB962C8B-B14F-4D97-AF65-F5344CB8AC3E}">
        <p14:creationId xmlns:p14="http://schemas.microsoft.com/office/powerpoint/2010/main" val="9960313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owchart: Delay 7"/>
          <p:cNvSpPr/>
          <p:nvPr userDrawn="1"/>
        </p:nvSpPr>
        <p:spPr>
          <a:xfrm rot="10800000">
            <a:off x="57151" y="1371600"/>
            <a:ext cx="457200" cy="2743200"/>
          </a:xfrm>
          <a:prstGeom prst="flowChartDelay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35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7" hasCustomPrompt="1"/>
          </p:nvPr>
        </p:nvSpPr>
        <p:spPr>
          <a:xfrm rot="16200000">
            <a:off x="-771524" y="2543175"/>
            <a:ext cx="2228850" cy="342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50" baseline="0">
                <a:solidFill>
                  <a:schemeClr val="bg1"/>
                </a:solidFill>
                <a:latin typeface="+mn-lt"/>
              </a:defRPr>
            </a:lvl1pPr>
            <a:lvl2pPr marL="342900" indent="0">
              <a:buNone/>
              <a:defRPr/>
            </a:lvl2pPr>
            <a:lvl3pPr marL="685800" indent="0">
              <a:buNone/>
              <a:defRPr/>
            </a:lvl3pPr>
            <a:lvl4pPr marL="1028700" indent="0">
              <a:buNone/>
              <a:defRPr/>
            </a:lvl4pPr>
            <a:lvl5pPr marL="1371600" indent="0">
              <a:buNone/>
              <a:defRPr/>
            </a:lvl5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22" name="Content Placeholder 2"/>
          <p:cNvSpPr>
            <a:spLocks noGrp="1"/>
          </p:cNvSpPr>
          <p:nvPr>
            <p:ph idx="1"/>
          </p:nvPr>
        </p:nvSpPr>
        <p:spPr>
          <a:xfrm>
            <a:off x="800100" y="1028701"/>
            <a:ext cx="3143250" cy="339447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400">
                <a:solidFill>
                  <a:schemeClr val="accent1">
                    <a:lumMod val="50000"/>
                  </a:schemeClr>
                </a:solidFill>
                <a:latin typeface="+mn-lt"/>
              </a:defRPr>
            </a:lvl1pPr>
            <a:lvl2pPr marL="557213" indent="-214313">
              <a:buFont typeface="Wingdings" pitchFamily="2" charset="2"/>
              <a:buChar char="v"/>
              <a:defRPr sz="1400">
                <a:solidFill>
                  <a:schemeClr val="accent1">
                    <a:lumMod val="50000"/>
                  </a:schemeClr>
                </a:solidFill>
                <a:latin typeface="+mn-lt"/>
              </a:defRPr>
            </a:lvl2pPr>
            <a:lvl3pPr>
              <a:defRPr sz="1400">
                <a:solidFill>
                  <a:schemeClr val="accent1">
                    <a:lumMod val="50000"/>
                  </a:schemeClr>
                </a:solidFill>
                <a:latin typeface="+mn-lt"/>
              </a:defRPr>
            </a:lvl3pPr>
            <a:lvl4pPr>
              <a:defRPr sz="1400">
                <a:solidFill>
                  <a:schemeClr val="accent1">
                    <a:lumMod val="50000"/>
                  </a:schemeClr>
                </a:solidFill>
                <a:latin typeface="+mn-lt"/>
              </a:defRPr>
            </a:lvl4pPr>
            <a:lvl5pPr marL="1371600" indent="0">
              <a:buNone/>
              <a:defRPr sz="1400">
                <a:solidFill>
                  <a:schemeClr val="accent1">
                    <a:lumMod val="50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 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endParaRPr lang="en-GB" noProof="0" dirty="0"/>
          </a:p>
        </p:txBody>
      </p:sp>
      <p:sp>
        <p:nvSpPr>
          <p:cNvPr id="24" name="SmartArt Placeholder 23"/>
          <p:cNvSpPr>
            <a:spLocks noGrp="1"/>
          </p:cNvSpPr>
          <p:nvPr>
            <p:ph type="dgm" sz="quarter" idx="18"/>
          </p:nvPr>
        </p:nvSpPr>
        <p:spPr>
          <a:xfrm>
            <a:off x="4229100" y="1028700"/>
            <a:ext cx="2343150" cy="337185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accent1">
                    <a:lumMod val="50000"/>
                  </a:schemeClr>
                </a:solidFill>
                <a:latin typeface="+mn-lt"/>
              </a:defRPr>
            </a:lvl1pPr>
          </a:lstStyle>
          <a:p>
            <a:endParaRPr lang="el-GR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6"/>
          </p:nvPr>
        </p:nvSpPr>
        <p:spPr>
          <a:xfrm>
            <a:off x="5372100" y="4717256"/>
            <a:ext cx="1314450" cy="273844"/>
          </a:xfrm>
        </p:spPr>
        <p:txBody>
          <a:bodyPr/>
          <a:lstStyle/>
          <a:p>
            <a:fld id="{9A0622E7-5F78-4C68-B259-B08476B644C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18"/>
          <p:cNvSpPr>
            <a:spLocks noGrp="1"/>
          </p:cNvSpPr>
          <p:nvPr>
            <p:ph type="title" hasCustomPrompt="1"/>
          </p:nvPr>
        </p:nvSpPr>
        <p:spPr>
          <a:xfrm>
            <a:off x="76200" y="133350"/>
            <a:ext cx="3886200" cy="361950"/>
          </a:xfrm>
          <a:prstGeom prst="rect">
            <a:avLst/>
          </a:prstGeom>
        </p:spPr>
        <p:txBody>
          <a:bodyPr anchor="ctr"/>
          <a:lstStyle>
            <a:lvl1pPr algn="l">
              <a:defRPr sz="1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Click to edit Title</a:t>
            </a:r>
            <a:endParaRPr lang="el-GR" dirty="0"/>
          </a:p>
        </p:txBody>
      </p:sp>
      <p:sp>
        <p:nvSpPr>
          <p:cNvPr id="12" name="Content Placeholder 10"/>
          <p:cNvSpPr>
            <a:spLocks noGrp="1"/>
          </p:cNvSpPr>
          <p:nvPr>
            <p:ph sz="quarter" idx="15" hasCustomPrompt="1"/>
          </p:nvPr>
        </p:nvSpPr>
        <p:spPr>
          <a:xfrm>
            <a:off x="171450" y="4711303"/>
            <a:ext cx="1257300" cy="2857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</a:lstStyle>
          <a:p>
            <a:pPr lvl="0"/>
            <a:r>
              <a:rPr lang="en-US" dirty="0"/>
              <a:t>Institute logo</a:t>
            </a:r>
          </a:p>
        </p:txBody>
      </p:sp>
    </p:spTree>
    <p:extLst>
      <p:ext uri="{BB962C8B-B14F-4D97-AF65-F5344CB8AC3E}">
        <p14:creationId xmlns:p14="http://schemas.microsoft.com/office/powerpoint/2010/main" val="4050132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6"/>
          </p:nvPr>
        </p:nvSpPr>
        <p:spPr>
          <a:xfrm>
            <a:off x="5372100" y="4717256"/>
            <a:ext cx="1314450" cy="273844"/>
          </a:xfrm>
        </p:spPr>
        <p:txBody>
          <a:bodyPr/>
          <a:lstStyle/>
          <a:p>
            <a:fld id="{9A0622E7-5F78-4C68-B259-B08476B644C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18"/>
          <p:cNvSpPr>
            <a:spLocks noGrp="1"/>
          </p:cNvSpPr>
          <p:nvPr>
            <p:ph type="title" hasCustomPrompt="1"/>
          </p:nvPr>
        </p:nvSpPr>
        <p:spPr>
          <a:xfrm>
            <a:off x="76200" y="133350"/>
            <a:ext cx="3886200" cy="361950"/>
          </a:xfrm>
          <a:prstGeom prst="rect">
            <a:avLst/>
          </a:prstGeom>
        </p:spPr>
        <p:txBody>
          <a:bodyPr anchor="ctr"/>
          <a:lstStyle>
            <a:lvl1pPr algn="l">
              <a:defRPr sz="1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Click to edit Title</a:t>
            </a:r>
            <a:endParaRPr lang="el-GR" dirty="0"/>
          </a:p>
        </p:txBody>
      </p:sp>
      <p:sp>
        <p:nvSpPr>
          <p:cNvPr id="8" name="Content Placeholder 10"/>
          <p:cNvSpPr>
            <a:spLocks noGrp="1"/>
          </p:cNvSpPr>
          <p:nvPr>
            <p:ph sz="quarter" idx="15" hasCustomPrompt="1"/>
          </p:nvPr>
        </p:nvSpPr>
        <p:spPr>
          <a:xfrm>
            <a:off x="171450" y="4711303"/>
            <a:ext cx="1257300" cy="2857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</a:lstStyle>
          <a:p>
            <a:pPr lvl="0"/>
            <a:r>
              <a:rPr lang="en-US" dirty="0"/>
              <a:t>Institute logo</a:t>
            </a:r>
          </a:p>
        </p:txBody>
      </p:sp>
    </p:spTree>
    <p:extLst>
      <p:ext uri="{BB962C8B-B14F-4D97-AF65-F5344CB8AC3E}">
        <p14:creationId xmlns:p14="http://schemas.microsoft.com/office/powerpoint/2010/main" val="33573668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488" y="279806"/>
            <a:ext cx="5915025" cy="53766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cap="all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949148"/>
            <a:ext cx="2914650" cy="3511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949148"/>
            <a:ext cx="2914650" cy="3511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310836" y="4786899"/>
            <a:ext cx="608547" cy="273844"/>
          </a:xfrm>
          <a:prstGeom prst="rect">
            <a:avLst/>
          </a:prstGeom>
        </p:spPr>
        <p:txBody>
          <a:bodyPr/>
          <a:lstStyle>
            <a:lvl1pPr algn="r">
              <a:lnSpc>
                <a:spcPct val="150000"/>
              </a:lnSpc>
              <a:defRPr sz="825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fld id="{1881855F-50A7-4227-BF09-4047AB885796}" type="datetime3">
              <a:rPr lang="lv-LV" smtClean="0"/>
              <a:t>28/09/20</a:t>
            </a:fld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964138" y="4786899"/>
            <a:ext cx="433983" cy="273844"/>
          </a:xfrm>
          <a:prstGeom prst="rect">
            <a:avLst/>
          </a:prstGeom>
        </p:spPr>
        <p:txBody>
          <a:bodyPr/>
          <a:lstStyle>
            <a:lvl1pPr algn="r">
              <a:lnSpc>
                <a:spcPct val="150000"/>
              </a:lnSpc>
              <a:defRPr sz="825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</a:lstStyle>
          <a:p>
            <a:fld id="{9FF3AD17-0A71-4647-9C09-C662D714F78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85973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emf"/><Relationship Id="rId4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theme" Target="../theme/theme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14300" y="4735592"/>
            <a:ext cx="131445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0622E7-5F78-4C68-B259-B08476B644CA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4419600" y="64100"/>
            <a:ext cx="235458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dirty="0">
                <a:solidFill>
                  <a:schemeClr val="accent1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Putting Regions on Track for Carbon Neutrality by 2050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0" y="4705350"/>
            <a:ext cx="2171700" cy="34290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numCol="1" rtlCol="0">
            <a:noAutofit/>
          </a:bodyPr>
          <a:lstStyle/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" kern="1200" baseline="0" dirty="0">
                <a:solidFill>
                  <a:prstClr val="black"/>
                </a:solidFill>
                <a:latin typeface="+mn-lt"/>
                <a:ea typeface="+mn-ea"/>
                <a:cs typeface="+mn-cs"/>
              </a:rPr>
              <a:t>This project has received funding from the European Union’s Horizon 2020 research and innovation programme under grant agreement No 784974.</a:t>
            </a:r>
            <a:endParaRPr lang="el-GR" sz="600" kern="1200" baseline="0" dirty="0">
              <a:solidFill>
                <a:prstClr val="black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15" name="Picture 14" descr="http://europa.eu/about-eu/basic-information/symbols/images/flag_yellow_low.jpg"/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4705353"/>
            <a:ext cx="400050" cy="304084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0801" y="716042"/>
            <a:ext cx="6807199" cy="3829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8893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hf hdr="0" ftr="0"/>
  <p:txStyles>
    <p:titleStyle>
      <a:lvl1pPr algn="ctr" defTabSz="685800" rtl="0" eaLnBrk="1" latinLnBrk="0" hangingPunct="1">
        <a:spcBef>
          <a:spcPct val="0"/>
        </a:spcBef>
        <a:buNone/>
        <a:defRPr sz="2100" b="0" strike="noStrike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14300" y="4735592"/>
            <a:ext cx="131445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0622E7-5F78-4C68-B259-B08476B644C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4419600" y="64100"/>
            <a:ext cx="235458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r" defTabSz="914400" rtl="0" eaLnBrk="1" latinLnBrk="0" hangingPunct="1"/>
            <a:r>
              <a:rPr lang="en-US" sz="1350" kern="1200" dirty="0">
                <a:solidFill>
                  <a:schemeClr val="accent1">
                    <a:lumMod val="50000"/>
                  </a:schemeClr>
                </a:solidFill>
                <a:latin typeface="+mj-lt"/>
                <a:ea typeface="+mn-ea"/>
                <a:cs typeface="Calibri" panose="020F0502020204030204" pitchFamily="34" charset="0"/>
              </a:rPr>
              <a:t>Putting Regions on Track for Carbon Neutrality by 2050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4572000" y="4705350"/>
            <a:ext cx="2171700" cy="34290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numCol="1" rtlCol="0">
            <a:noAutofit/>
          </a:bodyPr>
          <a:lstStyle/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" kern="1200" baseline="0" dirty="0">
                <a:solidFill>
                  <a:prstClr val="black"/>
                </a:solidFill>
                <a:latin typeface="+mn-lt"/>
                <a:ea typeface="+mn-ea"/>
                <a:cs typeface="+mn-cs"/>
              </a:rPr>
              <a:t>This project has received funding from the European Union’s Horizon 2020 research and innovation programme under grant agreement No 784974.</a:t>
            </a:r>
            <a:endParaRPr lang="el-GR" sz="600" kern="1200" baseline="0" dirty="0">
              <a:solidFill>
                <a:prstClr val="black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14" name="Picture 13" descr="http://europa.eu/about-eu/basic-information/symbols/images/flag_yellow_low.jpg"/>
          <p:cNvPicPr/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4705353"/>
            <a:ext cx="400050" cy="304084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0801" y="716042"/>
            <a:ext cx="6807199" cy="3829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2662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</p:sldLayoutIdLst>
  <p:hf hdr="0" ftr="0"/>
  <p:txStyles>
    <p:titleStyle>
      <a:lvl1pPr algn="ctr" defTabSz="685800" rtl="0" eaLnBrk="1" latinLnBrk="0" hangingPunct="1">
        <a:spcBef>
          <a:spcPct val="0"/>
        </a:spcBef>
        <a:buNone/>
        <a:defRPr sz="2100" b="0" strike="noStrike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14300" y="4735592"/>
            <a:ext cx="131445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0622E7-5F78-4C68-B259-B08476B644CA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4389120" y="249372"/>
            <a:ext cx="235458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dirty="0">
                <a:solidFill>
                  <a:schemeClr val="accent1"/>
                </a:solidFill>
                <a:latin typeface="+mn-lt"/>
                <a:cs typeface="Calibri" panose="020F0502020204030204" pitchFamily="34" charset="0"/>
              </a:rPr>
              <a:t>Putting Regions on Track for Carbon Neutrality by 2050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0" y="4705350"/>
            <a:ext cx="2171700" cy="34290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numCol="1" rtlCol="0">
            <a:noAutofit/>
          </a:bodyPr>
          <a:lstStyle/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" kern="1200" baseline="0" dirty="0">
                <a:solidFill>
                  <a:prstClr val="black"/>
                </a:solidFill>
                <a:latin typeface="+mn-lt"/>
                <a:ea typeface="+mn-ea"/>
                <a:cs typeface="+mn-cs"/>
              </a:rPr>
              <a:t>This project has received funding from the European Union’s Horizon 2020 research and innovation programme under grant agreement No 784974.</a:t>
            </a:r>
            <a:endParaRPr lang="el-GR" sz="600" kern="1200" baseline="0" dirty="0">
              <a:solidFill>
                <a:prstClr val="black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15" name="Picture 14" descr="http://europa.eu/about-eu/basic-information/symbols/images/flag_yellow_low.jpg"/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4705353"/>
            <a:ext cx="400050" cy="304084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844" y="57150"/>
            <a:ext cx="2133600" cy="739877"/>
          </a:xfrm>
          <a:prstGeom prst="rect">
            <a:avLst/>
          </a:prstGeom>
        </p:spPr>
      </p:pic>
      <p:grpSp>
        <p:nvGrpSpPr>
          <p:cNvPr id="8" name="Group 7"/>
          <p:cNvGrpSpPr/>
          <p:nvPr userDrawn="1"/>
        </p:nvGrpSpPr>
        <p:grpSpPr>
          <a:xfrm>
            <a:off x="381000" y="1047750"/>
            <a:ext cx="2700000" cy="3312000"/>
            <a:chOff x="228600" y="834684"/>
            <a:chExt cx="2590800" cy="3217789"/>
          </a:xfrm>
        </p:grpSpPr>
        <p:grpSp>
          <p:nvGrpSpPr>
            <p:cNvPr id="5" name="Group 4"/>
            <p:cNvGrpSpPr/>
            <p:nvPr userDrawn="1"/>
          </p:nvGrpSpPr>
          <p:grpSpPr>
            <a:xfrm>
              <a:off x="228600" y="834684"/>
              <a:ext cx="2590800" cy="3217789"/>
              <a:chOff x="114300" y="1028994"/>
              <a:chExt cx="2620482" cy="3486149"/>
            </a:xfrm>
          </p:grpSpPr>
          <p:pic>
            <p:nvPicPr>
              <p:cNvPr id="3" name="Picture 2"/>
              <p:cNvPicPr>
                <a:picLocks noChangeAspect="1"/>
              </p:cNvPicPr>
              <p:nvPr userDrawn="1"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4300" y="1028994"/>
                <a:ext cx="2549724" cy="3486149"/>
              </a:xfrm>
              <a:prstGeom prst="rect">
                <a:avLst/>
              </a:prstGeom>
            </p:spPr>
          </p:pic>
          <p:sp>
            <p:nvSpPr>
              <p:cNvPr id="4" name="Rectangle 3"/>
              <p:cNvSpPr/>
              <p:nvPr userDrawn="1"/>
            </p:nvSpPr>
            <p:spPr>
              <a:xfrm>
                <a:off x="119616" y="1178513"/>
                <a:ext cx="2615166" cy="3200400"/>
              </a:xfrm>
              <a:prstGeom prst="rect">
                <a:avLst/>
              </a:prstGeom>
              <a:solidFill>
                <a:srgbClr val="FFFFFF">
                  <a:alpha val="43137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l-GR"/>
              </a:p>
            </p:txBody>
          </p:sp>
        </p:grpSp>
        <p:sp>
          <p:nvSpPr>
            <p:cNvPr id="12" name="Rectangle 11"/>
            <p:cNvSpPr/>
            <p:nvPr userDrawn="1"/>
          </p:nvSpPr>
          <p:spPr>
            <a:xfrm>
              <a:off x="228600" y="1087348"/>
              <a:ext cx="2571170" cy="2712459"/>
            </a:xfrm>
            <a:prstGeom prst="rect">
              <a:avLst/>
            </a:prstGeom>
            <a:solidFill>
              <a:srgbClr val="FFFFFF">
                <a:alpha val="65882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</p:grpSp>
    </p:spTree>
    <p:extLst>
      <p:ext uri="{BB962C8B-B14F-4D97-AF65-F5344CB8AC3E}">
        <p14:creationId xmlns:p14="http://schemas.microsoft.com/office/powerpoint/2010/main" val="2065508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</p:sldLayoutIdLst>
  <p:hf hdr="0" ftr="0"/>
  <p:txStyles>
    <p:titleStyle>
      <a:lvl1pPr algn="ctr" defTabSz="685800" rtl="0" eaLnBrk="1" latinLnBrk="0" hangingPunct="1">
        <a:spcBef>
          <a:spcPct val="0"/>
        </a:spcBef>
        <a:buNone/>
        <a:defRPr sz="2100" b="0" strike="noStrike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 userDrawn="1"/>
        </p:nvSpPr>
        <p:spPr>
          <a:xfrm>
            <a:off x="-1" y="4648200"/>
            <a:ext cx="6858000" cy="514350"/>
          </a:xfrm>
          <a:prstGeom prst="rect">
            <a:avLst/>
          </a:prstGeom>
          <a:solidFill>
            <a:schemeClr val="accent1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350" dirty="0"/>
          </a:p>
        </p:txBody>
      </p:sp>
      <p:sp>
        <p:nvSpPr>
          <p:cNvPr id="11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5486400" y="4736306"/>
            <a:ext cx="131445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9A0622E7-5F78-4C68-B259-B08476B644CA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4343400" y="1885950"/>
            <a:ext cx="2361040" cy="2819400"/>
            <a:chOff x="1526318" y="1447800"/>
            <a:chExt cx="2890963" cy="3562350"/>
          </a:xfrm>
        </p:grpSpPr>
        <p:pic>
          <p:nvPicPr>
            <p:cNvPr id="2" name="Picture 1"/>
            <p:cNvPicPr>
              <a:picLocks noChangeAspect="1"/>
            </p:cNvPicPr>
            <p:nvPr userDrawn="1"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00200" y="1447800"/>
              <a:ext cx="2605456" cy="3562350"/>
            </a:xfrm>
            <a:prstGeom prst="rect">
              <a:avLst/>
            </a:prstGeom>
          </p:spPr>
        </p:pic>
        <p:sp>
          <p:nvSpPr>
            <p:cNvPr id="13" name="Rectangle 12"/>
            <p:cNvSpPr/>
            <p:nvPr userDrawn="1"/>
          </p:nvSpPr>
          <p:spPr>
            <a:xfrm>
              <a:off x="1526318" y="1600449"/>
              <a:ext cx="2890963" cy="3257051"/>
            </a:xfrm>
            <a:prstGeom prst="rect">
              <a:avLst/>
            </a:prstGeom>
            <a:solidFill>
              <a:srgbClr val="FFFFFF">
                <a:alpha val="87843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</p:grpSp>
      <p:sp>
        <p:nvSpPr>
          <p:cNvPr id="10" name="Rectangle 9"/>
          <p:cNvSpPr/>
          <p:nvPr userDrawn="1"/>
        </p:nvSpPr>
        <p:spPr>
          <a:xfrm>
            <a:off x="0" y="541020"/>
            <a:ext cx="6858000" cy="3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3575" y="81143"/>
            <a:ext cx="1227275" cy="425587"/>
          </a:xfrm>
          <a:prstGeom prst="rect">
            <a:avLst/>
          </a:prstGeom>
        </p:spPr>
      </p:pic>
      <p:sp>
        <p:nvSpPr>
          <p:cNvPr id="15" name="Rectangle 14"/>
          <p:cNvSpPr/>
          <p:nvPr userDrawn="1"/>
        </p:nvSpPr>
        <p:spPr>
          <a:xfrm>
            <a:off x="-1" y="594836"/>
            <a:ext cx="6858000" cy="25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441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705" r:id="rId5"/>
  </p:sldLayoutIdLst>
  <p:hf hdr="0" ftr="0"/>
  <p:txStyles>
    <p:titleStyle>
      <a:lvl1pPr algn="ctr" defTabSz="685800" rtl="0" eaLnBrk="1" latinLnBrk="0" hangingPunct="1">
        <a:spcBef>
          <a:spcPct val="0"/>
        </a:spcBef>
        <a:buNone/>
        <a:defRPr sz="2100" b="0" strike="noStrike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Wingdings" pitchFamily="2" charset="2"/>
        <a:buChar char="v"/>
        <a:defRPr sz="1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itchFamily="34" charset="0"/>
        <a:buChar char="–"/>
        <a:defRPr sz="120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20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itchFamily="34" charset="0"/>
        <a:buChar char="–"/>
        <a:defRPr sz="1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itchFamily="34" charset="0"/>
        <a:buChar char="»"/>
        <a:defRPr sz="1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14300" y="4735592"/>
            <a:ext cx="131445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0622E7-5F78-4C68-B259-B08476B644CA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extBox 12"/>
          <p:cNvSpPr txBox="1"/>
          <p:nvPr userDrawn="1"/>
        </p:nvSpPr>
        <p:spPr>
          <a:xfrm>
            <a:off x="4572000" y="4705350"/>
            <a:ext cx="2171700" cy="34290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numCol="1" rtlCol="0">
            <a:noAutofit/>
          </a:bodyPr>
          <a:lstStyle/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" kern="1200" baseline="0" dirty="0">
                <a:solidFill>
                  <a:prstClr val="black"/>
                </a:solidFill>
                <a:latin typeface="+mn-lt"/>
                <a:ea typeface="+mn-ea"/>
                <a:cs typeface="+mn-cs"/>
              </a:rPr>
              <a:t>This project has received funding from the European Union’s Horizon 2020 research and innovation programme under grant agreement No 784974.</a:t>
            </a:r>
            <a:endParaRPr lang="el-GR" sz="600" kern="1200" baseline="0" dirty="0">
              <a:solidFill>
                <a:prstClr val="black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14" name="Picture 13" descr="http://europa.eu/about-eu/basic-information/symbols/images/flag_yellow_low.jpg"/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4705353"/>
            <a:ext cx="400050" cy="304084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844" y="57150"/>
            <a:ext cx="2133600" cy="739877"/>
          </a:xfrm>
          <a:prstGeom prst="rect">
            <a:avLst/>
          </a:prstGeom>
        </p:spPr>
      </p:pic>
      <p:grpSp>
        <p:nvGrpSpPr>
          <p:cNvPr id="2" name="Group 1"/>
          <p:cNvGrpSpPr/>
          <p:nvPr userDrawn="1"/>
        </p:nvGrpSpPr>
        <p:grpSpPr>
          <a:xfrm>
            <a:off x="366823" y="760256"/>
            <a:ext cx="2571170" cy="2980141"/>
            <a:chOff x="290623" y="742950"/>
            <a:chExt cx="2571170" cy="2980141"/>
          </a:xfrm>
        </p:grpSpPr>
        <p:grpSp>
          <p:nvGrpSpPr>
            <p:cNvPr id="8" name="Group 7"/>
            <p:cNvGrpSpPr/>
            <p:nvPr userDrawn="1"/>
          </p:nvGrpSpPr>
          <p:grpSpPr>
            <a:xfrm>
              <a:off x="304800" y="742950"/>
              <a:ext cx="2247900" cy="2980141"/>
              <a:chOff x="114300" y="1028994"/>
              <a:chExt cx="2620482" cy="3486149"/>
            </a:xfrm>
          </p:grpSpPr>
          <p:pic>
            <p:nvPicPr>
              <p:cNvPr id="11" name="Picture 10"/>
              <p:cNvPicPr>
                <a:picLocks noChangeAspect="1"/>
              </p:cNvPicPr>
              <p:nvPr userDrawn="1"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4300" y="1028994"/>
                <a:ext cx="2549724" cy="3486149"/>
              </a:xfrm>
              <a:prstGeom prst="rect">
                <a:avLst/>
              </a:prstGeom>
            </p:spPr>
          </p:pic>
          <p:sp>
            <p:nvSpPr>
              <p:cNvPr id="12" name="Rectangle 11"/>
              <p:cNvSpPr/>
              <p:nvPr userDrawn="1"/>
            </p:nvSpPr>
            <p:spPr>
              <a:xfrm>
                <a:off x="119616" y="1178513"/>
                <a:ext cx="2615166" cy="3200400"/>
              </a:xfrm>
              <a:prstGeom prst="rect">
                <a:avLst/>
              </a:prstGeom>
              <a:solidFill>
                <a:srgbClr val="FFFFFF">
                  <a:alpha val="43137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l-GR"/>
              </a:p>
            </p:txBody>
          </p:sp>
        </p:grpSp>
        <p:sp>
          <p:nvSpPr>
            <p:cNvPr id="16" name="Rectangle 15"/>
            <p:cNvSpPr/>
            <p:nvPr userDrawn="1"/>
          </p:nvSpPr>
          <p:spPr>
            <a:xfrm>
              <a:off x="290623" y="919437"/>
              <a:ext cx="2571170" cy="2712459"/>
            </a:xfrm>
            <a:prstGeom prst="rect">
              <a:avLst/>
            </a:prstGeom>
            <a:solidFill>
              <a:srgbClr val="FFFFFF">
                <a:alpha val="65882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</p:grpSp>
      <p:sp>
        <p:nvSpPr>
          <p:cNvPr id="18" name="TextBox 17"/>
          <p:cNvSpPr txBox="1"/>
          <p:nvPr userDrawn="1"/>
        </p:nvSpPr>
        <p:spPr>
          <a:xfrm>
            <a:off x="4389120" y="249372"/>
            <a:ext cx="235458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dirty="0">
                <a:solidFill>
                  <a:schemeClr val="accent1"/>
                </a:solidFill>
                <a:latin typeface="+mn-lt"/>
                <a:cs typeface="Calibri" panose="020F0502020204030204" pitchFamily="34" charset="0"/>
              </a:rPr>
              <a:t>Putting Regions on Track for Carbon Neutrality by 2050</a:t>
            </a:r>
          </a:p>
        </p:txBody>
      </p:sp>
    </p:spTree>
    <p:extLst>
      <p:ext uri="{BB962C8B-B14F-4D97-AF65-F5344CB8AC3E}">
        <p14:creationId xmlns:p14="http://schemas.microsoft.com/office/powerpoint/2010/main" val="31894482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</p:sldLayoutIdLst>
  <p:hf hdr="0" ftr="0"/>
  <p:txStyles>
    <p:titleStyle>
      <a:lvl1pPr algn="ctr" defTabSz="685800" rtl="0" eaLnBrk="1" latinLnBrk="0" hangingPunct="1">
        <a:spcBef>
          <a:spcPct val="0"/>
        </a:spcBef>
        <a:buNone/>
        <a:defRPr sz="2100" b="0" strike="noStrike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5486400" y="4736306"/>
            <a:ext cx="131445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0622E7-5F78-4C68-B259-B08476B644CA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0" y="0"/>
            <a:ext cx="6858000" cy="617220"/>
            <a:chOff x="0" y="0"/>
            <a:chExt cx="6858000" cy="617220"/>
          </a:xfrm>
        </p:grpSpPr>
        <p:sp>
          <p:nvSpPr>
            <p:cNvPr id="4" name="Rectangle 3"/>
            <p:cNvSpPr/>
            <p:nvPr userDrawn="1"/>
          </p:nvSpPr>
          <p:spPr>
            <a:xfrm>
              <a:off x="0" y="0"/>
              <a:ext cx="6858000" cy="514350"/>
            </a:xfrm>
            <a:prstGeom prst="rect">
              <a:avLst/>
            </a:prstGeom>
            <a:solidFill>
              <a:schemeClr val="accent1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 sz="1350" dirty="0"/>
            </a:p>
          </p:txBody>
        </p:sp>
        <p:sp>
          <p:nvSpPr>
            <p:cNvPr id="3" name="Rectangle 2"/>
            <p:cNvSpPr/>
            <p:nvPr userDrawn="1"/>
          </p:nvSpPr>
          <p:spPr>
            <a:xfrm>
              <a:off x="0" y="541020"/>
              <a:ext cx="6858000" cy="76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</p:grp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7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0801" y="716042"/>
            <a:ext cx="6807199" cy="3829050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0" y="617220"/>
            <a:ext cx="6858000" cy="3935730"/>
          </a:xfrm>
          <a:prstGeom prst="rect">
            <a:avLst/>
          </a:prstGeom>
          <a:solidFill>
            <a:srgbClr val="FFFFFF">
              <a:alpha val="6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70" r:id="rId2"/>
    <p:sldLayoutId id="2147483671" r:id="rId3"/>
    <p:sldLayoutId id="2147483674" r:id="rId4"/>
    <p:sldLayoutId id="2147483679" r:id="rId5"/>
  </p:sldLayoutIdLst>
  <p:hf hdr="0" ftr="0"/>
  <p:txStyles>
    <p:titleStyle>
      <a:lvl1pPr algn="ctr" defTabSz="685800" rtl="0" eaLnBrk="1" latinLnBrk="0" hangingPunct="1">
        <a:spcBef>
          <a:spcPct val="0"/>
        </a:spcBef>
        <a:buNone/>
        <a:defRPr sz="2100" b="0" strike="noStrike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Wingdings" pitchFamily="2" charset="2"/>
        <a:buChar char="v"/>
        <a:defRPr sz="1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itchFamily="34" charset="0"/>
        <a:buChar char="–"/>
        <a:defRPr sz="120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20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itchFamily="34" charset="0"/>
        <a:buChar char="–"/>
        <a:defRPr sz="1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itchFamily="34" charset="0"/>
        <a:buChar char="»"/>
        <a:defRPr sz="1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ijaZucika\AppData\Local\Microsoft\Windows\Temporary Internet Files\Content.Outlook\IUFNDO2V\pilnais_ENG_liel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88" y="4445157"/>
            <a:ext cx="1295400" cy="698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ous-titre 4"/>
          <p:cNvSpPr>
            <a:spLocks noGrp="1"/>
          </p:cNvSpPr>
          <p:nvPr>
            <p:ph type="subTitle" idx="1"/>
          </p:nvPr>
        </p:nvSpPr>
        <p:spPr>
          <a:xfrm>
            <a:off x="1600198" y="3105150"/>
            <a:ext cx="3514725" cy="457200"/>
          </a:xfrm>
        </p:spPr>
        <p:txBody>
          <a:bodyPr>
            <a:normAutofit/>
          </a:bodyPr>
          <a:lstStyle/>
          <a:p>
            <a:r>
              <a:rPr lang="en-US" b="0" i="0"/>
              <a:t>Jelgavā, </a:t>
            </a:r>
            <a:r>
              <a:rPr lang="en-US" b="0" i="0" dirty="0"/>
              <a:t>28.09.2020</a:t>
            </a:r>
            <a:endParaRPr lang="fr-FR" b="0" i="0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4"/>
          </p:nvPr>
        </p:nvSpPr>
        <p:spPr>
          <a:xfrm>
            <a:off x="1671637" y="4095750"/>
            <a:ext cx="3371849" cy="609600"/>
          </a:xfrm>
        </p:spPr>
        <p:txBody>
          <a:bodyPr/>
          <a:lstStyle/>
          <a:p>
            <a:r>
              <a:rPr lang="en-US" b="1" dirty="0">
                <a:solidFill>
                  <a:srgbClr val="5D5D5D"/>
                </a:solidFill>
              </a:rPr>
              <a:t>Marika Rošā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04950"/>
            <a:ext cx="6400800" cy="1752600"/>
          </a:xfrm>
        </p:spPr>
        <p:txBody>
          <a:bodyPr>
            <a:noAutofit/>
          </a:bodyPr>
          <a:lstStyle/>
          <a:p>
            <a:r>
              <a:rPr lang="lv-LV" sz="2400" b="1" dirty="0">
                <a:solidFill>
                  <a:schemeClr val="accent1">
                    <a:lumMod val="50000"/>
                  </a:schemeClr>
                </a:solidFill>
                <a:latin typeface="Cambria" pitchFamily="18" charset="0"/>
                <a:ea typeface="+mn-ea"/>
              </a:rPr>
              <a:t>Pašvaldību ilgtspējīgas enerģētikas un klimata rīcības plāni – rīcības un ilgtermiņa mērķi</a:t>
            </a:r>
          </a:p>
        </p:txBody>
      </p:sp>
    </p:spTree>
    <p:extLst>
      <p:ext uri="{BB962C8B-B14F-4D97-AF65-F5344CB8AC3E}">
        <p14:creationId xmlns:p14="http://schemas.microsoft.com/office/powerpoint/2010/main" val="31124089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104" y="710792"/>
            <a:ext cx="5915025" cy="537668"/>
          </a:xfrm>
        </p:spPr>
        <p:txBody>
          <a:bodyPr>
            <a:noAutofit/>
          </a:bodyPr>
          <a:lstStyle/>
          <a:p>
            <a:pPr algn="l"/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Ideja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 Nr.3</a:t>
            </a:r>
            <a:r>
              <a:rPr lang="lv-LV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. Individuālās apkures daudzdzīvokļu ēku dzīvokļos reorganizācija pašvaldībās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471" y="1435815"/>
            <a:ext cx="3200529" cy="1311915"/>
          </a:xfrm>
          <a:solidFill>
            <a:schemeClr val="accent2"/>
          </a:solidFill>
        </p:spPr>
        <p:txBody>
          <a:bodyPr anchor="ctr">
            <a:normAutofit lnSpcReduction="10000"/>
          </a:bodyPr>
          <a:lstStyle/>
          <a:p>
            <a:r>
              <a:rPr lang="lv-LV" sz="1800">
                <a:solidFill>
                  <a:schemeClr val="bg1"/>
                </a:solidFill>
                <a:latin typeface="+mj-lt"/>
              </a:rPr>
              <a:t>Mērķis: samazināt enerģijas patēriņu daudzdzīvokļu ēkās ar individuālo apkuri (skursteņmājās)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55970" y="1435815"/>
            <a:ext cx="3116678" cy="3049688"/>
          </a:xfrm>
        </p:spPr>
        <p:txBody>
          <a:bodyPr>
            <a:normAutofit lnSpcReduction="10000"/>
          </a:bodyPr>
          <a:lstStyle/>
          <a:p>
            <a:pPr marL="385763" indent="-385763">
              <a:buFont typeface="+mj-lt"/>
              <a:buAutoNum type="arabicPeriod"/>
            </a:pPr>
            <a:r>
              <a:rPr lang="lv-LV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Apzināt pašvaldības un problemātisko ēku skaitu </a:t>
            </a:r>
          </a:p>
          <a:p>
            <a:pPr marL="385763" indent="-385763">
              <a:buFont typeface="+mj-lt"/>
              <a:buAutoNum type="arabicPeriod"/>
            </a:pPr>
            <a:r>
              <a:rPr lang="lv-LV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Noteikt ēku stāvokli / veikt tehniskās apsekošanas sadarbībā ar Būvvaldi</a:t>
            </a:r>
          </a:p>
          <a:p>
            <a:pPr marL="385763" indent="-385763">
              <a:buFont typeface="+mj-lt"/>
              <a:buAutoNum type="arabicPeriod"/>
            </a:pPr>
            <a:r>
              <a:rPr lang="lv-LV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Sagatavot nepieciešamos </a:t>
            </a:r>
            <a:r>
              <a:rPr lang="lv-LV" sz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izvērtējumus</a:t>
            </a:r>
            <a:r>
              <a:rPr lang="lv-LV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ēku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atjaunošanai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vai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lv-LV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jaunu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daudzdzīvok</a:t>
            </a:r>
            <a:r>
              <a:rPr lang="lv-LV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ļ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u </a:t>
            </a:r>
            <a:r>
              <a:rPr lang="lv-LV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ēku būvniecībai (juridiskos, sociālos, tehniskos utt.)</a:t>
            </a:r>
          </a:p>
          <a:p>
            <a:pPr marL="385763" indent="-385763">
              <a:buFont typeface="+mj-lt"/>
              <a:buAutoNum type="arabicPeriod"/>
            </a:pPr>
            <a:r>
              <a:rPr lang="lv-LV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Sagatavot investīciju pieteikumu jaunu ēku būvniecībai, ņemot vērā valsts politiku jaunu mājokļu būvniecībā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FF3AD17-0A71-4647-9C09-C662D714F78A}" type="slidenum">
              <a:rPr lang="en-US" smtClean="0">
                <a:latin typeface="+mj-lt"/>
              </a:rPr>
              <a:pPr/>
              <a:t>10</a:t>
            </a:fld>
            <a:endParaRPr lang="en-US" dirty="0">
              <a:latin typeface="+mj-lt"/>
            </a:endParaRPr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819" y="2917768"/>
            <a:ext cx="2308232" cy="1449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65790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228600" y="2743353"/>
            <a:ext cx="3124200" cy="533400"/>
          </a:xfrm>
        </p:spPr>
        <p:txBody>
          <a:bodyPr/>
          <a:lstStyle/>
          <a:p>
            <a:r>
              <a:rPr lang="en-US" b="1" dirty="0"/>
              <a:t>Marika Rošā</a:t>
            </a:r>
            <a:endParaRPr lang="el-GR" b="1" dirty="0"/>
          </a:p>
        </p:txBody>
      </p:sp>
      <p:pic>
        <p:nvPicPr>
          <p:cNvPr id="4" name="Picture 2" descr="C:\Users\AijaZucika\AppData\Local\Microsoft\Windows\Temporary Internet Files\Content.Outlook\IUFNDO2V\pilnais_ENG_liels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1000" y="4476750"/>
            <a:ext cx="841512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 Placeholder 7"/>
          <p:cNvSpPr txBox="1">
            <a:spLocks/>
          </p:cNvSpPr>
          <p:nvPr/>
        </p:nvSpPr>
        <p:spPr>
          <a:xfrm>
            <a:off x="228600" y="3276753"/>
            <a:ext cx="3124200" cy="533400"/>
          </a:xfrm>
          <a:prstGeom prst="rect">
            <a:avLst/>
          </a:prstGeom>
          <a:ln w="6350">
            <a:solidFill>
              <a:srgbClr val="1E3565"/>
            </a:solidFill>
            <a:prstDash val="lgDash"/>
          </a:ln>
        </p:spPr>
        <p:txBody>
          <a:bodyPr anchor="t"/>
          <a:lstStyle>
            <a:lvl1pPr marL="0" indent="0" algn="l" defTabSz="6858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i="1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Arial" pitchFamily="34" charset="0"/>
              </a:defRPr>
            </a:lvl1pPr>
            <a:lvl2pPr marL="342900" indent="0" algn="l" defTabSz="685800" rtl="0" eaLnBrk="1" latinLnBrk="0" hangingPunct="1">
              <a:spcBef>
                <a:spcPct val="20000"/>
              </a:spcBef>
              <a:buFont typeface="Arial" pitchFamily="34" charset="0"/>
              <a:buNone/>
              <a:defRPr sz="135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685800" indent="0" algn="l" defTabSz="6858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028700" indent="0" algn="l" defTabSz="685800" rtl="0" eaLnBrk="1" latinLnBrk="0" hangingPunct="1">
              <a:spcBef>
                <a:spcPct val="20000"/>
              </a:spcBef>
              <a:buFont typeface="Arial" pitchFamily="34" charset="0"/>
              <a:buNone/>
              <a:defRPr sz="105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371600" indent="0" algn="l" defTabSz="685800" rtl="0" eaLnBrk="1" latinLnBrk="0" hangingPunct="1">
              <a:spcBef>
                <a:spcPct val="20000"/>
              </a:spcBef>
              <a:buFont typeface="Arial" pitchFamily="34" charset="0"/>
              <a:buNone/>
              <a:defRPr sz="105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1714500" indent="0" algn="l" defTabSz="685800" rtl="0" eaLnBrk="1" latinLnBrk="0" hangingPunct="1">
              <a:spcBef>
                <a:spcPct val="20000"/>
              </a:spcBef>
              <a:buFont typeface="Arial" pitchFamily="34" charset="0"/>
              <a:buNone/>
              <a:defRPr sz="10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spcBef>
                <a:spcPct val="20000"/>
              </a:spcBef>
              <a:buFont typeface="Arial" pitchFamily="34" charset="0"/>
              <a:buNone/>
              <a:defRPr sz="10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spcBef>
                <a:spcPct val="20000"/>
              </a:spcBef>
              <a:buFont typeface="Arial" pitchFamily="34" charset="0"/>
              <a:buNone/>
              <a:defRPr sz="10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spcBef>
                <a:spcPct val="20000"/>
              </a:spcBef>
              <a:buFont typeface="Arial" pitchFamily="34" charset="0"/>
              <a:buNone/>
              <a:defRPr sz="10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hu-HU" b="1" dirty="0"/>
          </a:p>
        </p:txBody>
      </p:sp>
      <p:sp>
        <p:nvSpPr>
          <p:cNvPr id="7" name="Text Placeholder 7"/>
          <p:cNvSpPr txBox="1">
            <a:spLocks/>
          </p:cNvSpPr>
          <p:nvPr/>
        </p:nvSpPr>
        <p:spPr>
          <a:xfrm>
            <a:off x="228600" y="3810153"/>
            <a:ext cx="3124200" cy="533400"/>
          </a:xfrm>
          <a:prstGeom prst="rect">
            <a:avLst/>
          </a:prstGeom>
          <a:ln w="6350">
            <a:solidFill>
              <a:srgbClr val="1E3565"/>
            </a:solidFill>
            <a:prstDash val="lgDash"/>
          </a:ln>
        </p:spPr>
        <p:txBody>
          <a:bodyPr anchor="t"/>
          <a:lstStyle>
            <a:lvl1pPr marL="0" indent="0" algn="l" defTabSz="6858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i="1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Arial" pitchFamily="34" charset="0"/>
              </a:defRPr>
            </a:lvl1pPr>
            <a:lvl2pPr marL="342900" indent="0" algn="l" defTabSz="685800" rtl="0" eaLnBrk="1" latinLnBrk="0" hangingPunct="1">
              <a:spcBef>
                <a:spcPct val="20000"/>
              </a:spcBef>
              <a:buFont typeface="Arial" pitchFamily="34" charset="0"/>
              <a:buNone/>
              <a:defRPr sz="135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685800" indent="0" algn="l" defTabSz="6858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028700" indent="0" algn="l" defTabSz="685800" rtl="0" eaLnBrk="1" latinLnBrk="0" hangingPunct="1">
              <a:spcBef>
                <a:spcPct val="20000"/>
              </a:spcBef>
              <a:buFont typeface="Arial" pitchFamily="34" charset="0"/>
              <a:buNone/>
              <a:defRPr sz="105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371600" indent="0" algn="l" defTabSz="685800" rtl="0" eaLnBrk="1" latinLnBrk="0" hangingPunct="1">
              <a:spcBef>
                <a:spcPct val="20000"/>
              </a:spcBef>
              <a:buFont typeface="Arial" pitchFamily="34" charset="0"/>
              <a:buNone/>
              <a:defRPr sz="105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1714500" indent="0" algn="l" defTabSz="685800" rtl="0" eaLnBrk="1" latinLnBrk="0" hangingPunct="1">
              <a:spcBef>
                <a:spcPct val="20000"/>
              </a:spcBef>
              <a:buFont typeface="Arial" pitchFamily="34" charset="0"/>
              <a:buNone/>
              <a:defRPr sz="10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spcBef>
                <a:spcPct val="20000"/>
              </a:spcBef>
              <a:buFont typeface="Arial" pitchFamily="34" charset="0"/>
              <a:buNone/>
              <a:defRPr sz="10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spcBef>
                <a:spcPct val="20000"/>
              </a:spcBef>
              <a:buFont typeface="Arial" pitchFamily="34" charset="0"/>
              <a:buNone/>
              <a:defRPr sz="10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spcBef>
                <a:spcPct val="20000"/>
              </a:spcBef>
              <a:buFont typeface="Arial" pitchFamily="34" charset="0"/>
              <a:buNone/>
              <a:defRPr sz="10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0975306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605D2184-EC90-40D2-9DB0-C6670504D7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v-LV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E96E49E-4E57-41C3-AB8F-FBC0438003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6063" y="74908"/>
            <a:ext cx="6884063" cy="5087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68053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81395" y="742950"/>
            <a:ext cx="5086350" cy="3886200"/>
          </a:xfrm>
        </p:spPr>
        <p:txBody>
          <a:bodyPr/>
          <a:lstStyle/>
          <a:p>
            <a:pPr lvl="0"/>
            <a:r>
              <a:rPr lang="lv-LV" dirty="0"/>
              <a:t>1. </a:t>
            </a:r>
            <a:r>
              <a:rPr lang="lv-LV" b="1" dirty="0"/>
              <a:t>Izejas datu trūkums</a:t>
            </a:r>
            <a:r>
              <a:rPr lang="lv-LV" dirty="0"/>
              <a:t>: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lv-LV" dirty="0"/>
              <a:t>Gāzes patēriņa dati;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lv-LV" dirty="0"/>
              <a:t>Privātmāju enerģijas patēriņš;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lv-LV" dirty="0"/>
              <a:t>Individuālo katlu gadījumā uzskaite praktiski neeksistē;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lv-LV" dirty="0"/>
              <a:t>Maza statistika par transporta sektoru – nav informācijas par satiksmes intensitāti noteiktos c</a:t>
            </a:r>
            <a:r>
              <a:rPr lang="en-US" dirty="0"/>
              <a:t>e</a:t>
            </a:r>
            <a:r>
              <a:rPr lang="lv-LV" dirty="0" err="1"/>
              <a:t>ļu</a:t>
            </a:r>
            <a:r>
              <a:rPr lang="lv-LV" dirty="0"/>
              <a:t> posmos, degvielas patēriņu un nobraukto km skaitu; 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lv-LV" dirty="0"/>
              <a:t>Informācija par dabas katastrofām (plūdi, vētras u.c.) - nav informācijas par izmaksām, kas novirzītas seku likvidācijai.  </a:t>
            </a:r>
          </a:p>
          <a:p>
            <a:r>
              <a:rPr lang="lv-LV" dirty="0"/>
              <a:t>2. Trūkst informācijas un </a:t>
            </a:r>
            <a:r>
              <a:rPr lang="lv-LV" b="1" dirty="0"/>
              <a:t>pieredzes ieviest pasākumus, ja nav pieejama grantu/dāvinājuma </a:t>
            </a:r>
            <a:r>
              <a:rPr lang="lv-LV" b="1" dirty="0" err="1"/>
              <a:t>programm</a:t>
            </a:r>
            <a:r>
              <a:rPr lang="en-US" b="1" dirty="0"/>
              <a:t>u</a:t>
            </a:r>
            <a:r>
              <a:rPr lang="lv-LV" dirty="0"/>
              <a:t>. Nav zināšanu par citu finanšu avotu izmantošanas iespējām un reāliem </a:t>
            </a:r>
            <a:r>
              <a:rPr lang="en-US" dirty="0" err="1"/>
              <a:t>ieguvumiem</a:t>
            </a:r>
            <a:r>
              <a:rPr lang="lv-LV" dirty="0"/>
              <a:t> realizējot pasākumus</a:t>
            </a:r>
            <a:r>
              <a:rPr lang="en-US" dirty="0"/>
              <a:t>.</a:t>
            </a:r>
            <a:r>
              <a:rPr lang="lv-LV" dirty="0"/>
              <a:t> </a:t>
            </a:r>
          </a:p>
          <a:p>
            <a:r>
              <a:rPr lang="lv-LV" dirty="0"/>
              <a:t>3. Ja nav </a:t>
            </a:r>
            <a:r>
              <a:rPr lang="lv-LV" dirty="0" err="1"/>
              <a:t>energopārvaldības</a:t>
            </a:r>
            <a:r>
              <a:rPr lang="lv-LV" dirty="0"/>
              <a:t> sistēmas, </a:t>
            </a:r>
            <a:r>
              <a:rPr lang="lv-LV" b="1" dirty="0"/>
              <a:t>nenotiek SECAP plānu monitorings.  </a:t>
            </a:r>
            <a:r>
              <a:rPr lang="lv-LV" dirty="0"/>
              <a:t>Plānotie pasākumi netiek iekļauti attīstības plānos un to izpilde netiek kontrolēta.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A0622E7-5F78-4C68-B259-B08476B644CA}" type="slidenum">
              <a:rPr lang="en-US" smtClean="0"/>
              <a:t>3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Izaicinājumi</a:t>
            </a:r>
            <a:endParaRPr lang="lv-LV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5C0A6AA-B2A7-4F3F-95E2-F8B4C967F2C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7745" y="2264892"/>
            <a:ext cx="1518805" cy="1143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BFBC815-CD0A-46FA-BE6A-3B7D71E6EED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7745" y="819150"/>
            <a:ext cx="1504950" cy="1151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37835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21488D6-968E-4F87-AF28-97D16C63CE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1813" y="835696"/>
            <a:ext cx="3714750" cy="3394472"/>
          </a:xfrm>
        </p:spPr>
        <p:txBody>
          <a:bodyPr/>
          <a:lstStyle/>
          <a:p>
            <a:r>
              <a:rPr lang="lv-LV" dirty="0"/>
              <a:t>Politiskā atbalsta trūkums (skaidras prioritātes) vai atkal darbinieku kapacitātes trūkums virzīt un ieviest projektus;</a:t>
            </a:r>
          </a:p>
          <a:p>
            <a:pPr lvl="1"/>
            <a:r>
              <a:rPr lang="lv-LV" dirty="0"/>
              <a:t>Piemēram: AER siltumapgādē, palīdzība iedzīvotājiem realizēt ēku atjaunošanu (visa pašvaldība atjaunota), energopārvaldības sistēmas ieviešana un atbildību sadalījums u.c. </a:t>
            </a:r>
          </a:p>
          <a:p>
            <a:endParaRPr lang="lv-LV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B49692-007B-4342-AE1E-B330765A6761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CD28A06-DB7D-4591-9197-5DC063237E2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A0622E7-5F78-4C68-B259-B08476B644CA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D208AB9D-9834-4B78-A67C-1D169F78E9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Izaicinājumi</a:t>
            </a:r>
            <a:endParaRPr lang="lv-LV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4FF4B5F-6226-4760-8E67-229456917E9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7988" y="2876550"/>
            <a:ext cx="3714750" cy="162062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C2A9992-20F9-4018-9B5A-B42323B5A5C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8646" y="819150"/>
            <a:ext cx="1200086" cy="171700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93E1657-11FF-40BF-AB48-2E67E3C7159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5664" y="3115541"/>
            <a:ext cx="1200149" cy="79697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EFAD9BD-E9E0-4AC3-80A5-553CCD4920A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061" y="3392584"/>
            <a:ext cx="1175198" cy="781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4587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6ABDA0CA-E2DF-480A-9757-F70E37E0D8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lv-LV" dirty="0"/>
              <a:t>Sniedz pašvaldībām </a:t>
            </a:r>
            <a:r>
              <a:rPr lang="lv-LV" dirty="0" err="1"/>
              <a:t>grantu</a:t>
            </a:r>
            <a:r>
              <a:rPr lang="lv-LV" dirty="0"/>
              <a:t> 60 tūkst. EUR apmērā investīciju pieteikuma sagatavošanai</a:t>
            </a:r>
          </a:p>
          <a:p>
            <a:pPr algn="l"/>
            <a:r>
              <a:rPr lang="lv-LV" dirty="0"/>
              <a:t>Kopā 4 uzsaukumi</a:t>
            </a:r>
          </a:p>
          <a:p>
            <a:pPr algn="l"/>
            <a:r>
              <a:rPr lang="lv-LV" dirty="0">
                <a:sym typeface="Source Sans Pro"/>
              </a:rPr>
              <a:t>Investīciju pieteikumu skaits, kas tiks finansēts Centrālās un Austrumeiropas reģionā – 80 pieteikumi</a:t>
            </a:r>
          </a:p>
          <a:p>
            <a:pPr algn="l"/>
            <a:r>
              <a:rPr lang="lv-LV" dirty="0"/>
              <a:t>Pirmais uzsaukums – 2.oktobris</a:t>
            </a:r>
          </a:p>
          <a:p>
            <a:pPr algn="l"/>
            <a:r>
              <a:rPr lang="lv-LV" dirty="0"/>
              <a:t>Nosacījums: ir jābūt apstiprinātam </a:t>
            </a:r>
            <a:r>
              <a:rPr lang="lv-LV" dirty="0" err="1"/>
              <a:t>energoplānam</a:t>
            </a:r>
            <a:endParaRPr lang="lv-LV" dirty="0"/>
          </a:p>
          <a:p>
            <a:pPr algn="l"/>
            <a:r>
              <a:rPr lang="lv-LV" dirty="0"/>
              <a:t>Vairākas pašvaldības var pieteikt kopā un sagatavot vienu investīciju pieteikumu</a:t>
            </a:r>
          </a:p>
          <a:p>
            <a:pPr algn="l"/>
            <a:endParaRPr lang="lv-LV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2425AF0-E8F3-4A79-AEDD-D5A24308B5F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A0622E7-5F78-4C68-B259-B08476B644CA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ED96D6EE-24E9-41F7-BDC1-419084E7B7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EUCF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iniciatīva</a:t>
            </a:r>
            <a:endParaRPr lang="lv-LV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78A0A22-DB6E-4D7C-9DEE-AC6FFBAC770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8489" t="22270" r="30365" b="37644"/>
          <a:stretch/>
        </p:blipFill>
        <p:spPr>
          <a:xfrm>
            <a:off x="5188527" y="36368"/>
            <a:ext cx="1600200" cy="2057402"/>
          </a:xfrm>
          <a:prstGeom prst="rect">
            <a:avLst/>
          </a:prstGeom>
        </p:spPr>
      </p:pic>
      <p:pic>
        <p:nvPicPr>
          <p:cNvPr id="11" name="Google Shape;271;p9">
            <a:extLst>
              <a:ext uri="{FF2B5EF4-FFF2-40B4-BE49-F238E27FC236}">
                <a16:creationId xmlns:a16="http://schemas.microsoft.com/office/drawing/2014/main" id="{63C1D80B-A458-40F2-8920-0079C8FFA434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768865" y="2152865"/>
            <a:ext cx="2719823" cy="29906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791050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51DDC11-F3C1-469D-987A-D6190CB0A21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A0622E7-5F78-4C68-B259-B08476B644CA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9FCBD669-7BD2-4647-9D2A-AA56415CF6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055" y="57150"/>
            <a:ext cx="4991100" cy="361950"/>
          </a:xfrm>
        </p:spPr>
        <p:txBody>
          <a:bodyPr/>
          <a:lstStyle/>
          <a:p>
            <a:r>
              <a:rPr lang="lv-LV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Pirms 2 gadiem ZPR pašvaldību atbalstītās projektu idejas</a:t>
            </a:r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9807EDEE-73E0-4BDE-9B3E-1BCAE1A4A321}"/>
              </a:ext>
            </a:extLst>
          </p:cNvPr>
          <p:cNvPicPr>
            <a:picLocks noGrp="1" noChangeAspect="1"/>
          </p:cNvPicPr>
          <p:nvPr>
            <p:ph sz="quarter" idx="1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3155" y="764191"/>
            <a:ext cx="3048000" cy="4064010"/>
          </a:xfrm>
        </p:spPr>
      </p:pic>
    </p:spTree>
    <p:extLst>
      <p:ext uri="{BB962C8B-B14F-4D97-AF65-F5344CB8AC3E}">
        <p14:creationId xmlns:p14="http://schemas.microsoft.com/office/powerpoint/2010/main" val="25151980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504950"/>
            <a:ext cx="2634741" cy="609600"/>
          </a:xfrm>
          <a:solidFill>
            <a:schemeClr val="accent2"/>
          </a:solidFill>
        </p:spPr>
        <p:txBody>
          <a:bodyPr anchor="ctr">
            <a:normAutofit lnSpcReduction="10000"/>
          </a:bodyPr>
          <a:lstStyle/>
          <a:p>
            <a:r>
              <a:rPr lang="lv-LV" sz="1800" dirty="0">
                <a:solidFill>
                  <a:schemeClr val="bg1"/>
                </a:solidFill>
                <a:latin typeface="+mj-lt"/>
              </a:rPr>
              <a:t>Mērķis: modernas CSS attīstība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FF3AD17-0A71-4647-9C09-C662D714F78A}" type="slidenum">
              <a:rPr lang="en-US" smtClean="0">
                <a:latin typeface="+mj-lt"/>
              </a:rPr>
              <a:pPr/>
              <a:t>7</a:t>
            </a:fld>
            <a:endParaRPr lang="en-US" dirty="0">
              <a:latin typeface="+mj-lt"/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2C500AA9-5CAC-4D81-8FAC-ED9B9FCE89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659228" y="1230961"/>
            <a:ext cx="2914650" cy="3429000"/>
          </a:xfrm>
        </p:spPr>
        <p:txBody>
          <a:bodyPr/>
          <a:lstStyle/>
          <a:p>
            <a:pPr marL="385763" indent="-385763">
              <a:buFont typeface="+mj-lt"/>
              <a:buAutoNum type="arabicPeriod"/>
            </a:pPr>
            <a:r>
              <a:rPr lang="lv-LV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Katlu māju personāla apmācību organizēšana (apmācības)</a:t>
            </a:r>
          </a:p>
          <a:p>
            <a:pPr marL="385763" indent="-385763">
              <a:buFont typeface="+mj-lt"/>
              <a:buAutoNum type="arabicPeriod"/>
            </a:pPr>
            <a:r>
              <a:rPr lang="lv-LV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Kurināmā piegāžu un kvalitātes līgumu paraugi (vadlīnijas)</a:t>
            </a:r>
          </a:p>
          <a:p>
            <a:pPr marL="385763" indent="-385763">
              <a:buFont typeface="+mj-lt"/>
              <a:buAutoNum type="arabicPeriod"/>
            </a:pPr>
            <a:r>
              <a:rPr lang="lv-LV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Jaunu patērētāju pieslēgšana un CSS attīstības iespējas ciemos un apdzīvotās vietās ar zemu iedzīvotāju blīvumu </a:t>
            </a:r>
          </a:p>
          <a:p>
            <a:pPr marL="385763" indent="-385763">
              <a:buFont typeface="+mj-lt"/>
              <a:buAutoNum type="arabicPeriod"/>
            </a:pPr>
            <a:r>
              <a:rPr lang="lv-LV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AER enerģijas kopienu attīstība</a:t>
            </a:r>
          </a:p>
          <a:p>
            <a:pPr marL="385763" indent="-385763">
              <a:buFont typeface="+mj-lt"/>
              <a:buAutoNum type="arabicPeriod"/>
            </a:pPr>
            <a:r>
              <a:rPr lang="lv-LV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Jaunu pilotprojektu identificēšana un ieviešana (saule, </a:t>
            </a:r>
            <a:r>
              <a:rPr lang="lv-LV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siltumsūkņi</a:t>
            </a:r>
            <a:r>
              <a:rPr lang="lv-LV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, ceturtās paaudzes siltumapgādes sistēmas)</a:t>
            </a:r>
          </a:p>
          <a:p>
            <a:pPr marL="385763" indent="-385763">
              <a:buFont typeface="+mj-lt"/>
              <a:buAutoNum type="arabicPeriod"/>
            </a:pPr>
            <a:r>
              <a:rPr lang="lv-LV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Labākās prakses identificēšana iepirkumos, kurināmā kontrole, tarifu aprēķina paraugi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B95C33D-7372-42D3-9CE8-3C9FEF0E2E5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2571750"/>
            <a:ext cx="2625761" cy="1910765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3FBAE10A-4994-4595-9990-2AE910925532}"/>
              </a:ext>
            </a:extLst>
          </p:cNvPr>
          <p:cNvSpPr/>
          <p:nvPr/>
        </p:nvSpPr>
        <p:spPr>
          <a:xfrm>
            <a:off x="138405" y="676571"/>
            <a:ext cx="581187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cap="all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Ideja</a:t>
            </a:r>
            <a:r>
              <a:rPr lang="en-US" sz="1600" cap="all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nr.1:</a:t>
            </a:r>
            <a:r>
              <a:rPr lang="lv-LV" sz="1600" cap="all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Modernas centralizētās siltumapgādes sistēmas attīstība</a:t>
            </a:r>
            <a:endParaRPr lang="lv-LV" sz="1600" cap="all" dirty="0"/>
          </a:p>
        </p:txBody>
      </p:sp>
    </p:spTree>
    <p:extLst>
      <p:ext uri="{BB962C8B-B14F-4D97-AF65-F5344CB8AC3E}">
        <p14:creationId xmlns:p14="http://schemas.microsoft.com/office/powerpoint/2010/main" val="31810551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694662"/>
            <a:ext cx="6460575" cy="537668"/>
          </a:xfrm>
        </p:spPr>
        <p:txBody>
          <a:bodyPr>
            <a:noAutofit/>
          </a:bodyPr>
          <a:lstStyle/>
          <a:p>
            <a:pPr algn="l"/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Ideja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 Nr. </a:t>
            </a:r>
            <a:r>
              <a:rPr lang="lv-LV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2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:</a:t>
            </a:r>
            <a:r>
              <a:rPr lang="lv-LV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 Kvalitatīvi EE projekti un Energoefektivitātes pakalpojumu izmantošana </a:t>
            </a:r>
            <a:endParaRPr lang="en-GB" sz="16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FF3AD17-0A71-4647-9C09-C662D714F78A}" type="slidenum">
              <a:rPr lang="en-US" smtClean="0">
                <a:latin typeface="+mj-lt"/>
              </a:rPr>
              <a:pPr/>
              <a:t>8</a:t>
            </a:fld>
            <a:endParaRPr lang="en-US" dirty="0">
              <a:latin typeface="+mj-lt"/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335221"/>
            <a:ext cx="3048000" cy="1236529"/>
          </a:xfrm>
          <a:solidFill>
            <a:schemeClr val="accent2"/>
          </a:solidFill>
        </p:spPr>
        <p:txBody>
          <a:bodyPr anchor="ctr">
            <a:normAutofit/>
          </a:bodyPr>
          <a:lstStyle/>
          <a:p>
            <a:r>
              <a:rPr lang="en-US" sz="1400" dirty="0" err="1">
                <a:solidFill>
                  <a:schemeClr val="bg1"/>
                </a:solidFill>
                <a:latin typeface="+mj-lt"/>
              </a:rPr>
              <a:t>Mēr</a:t>
            </a:r>
            <a:r>
              <a:rPr lang="lv-LV" sz="1400" dirty="0">
                <a:solidFill>
                  <a:schemeClr val="bg1"/>
                </a:solidFill>
                <a:latin typeface="+mj-lt"/>
              </a:rPr>
              <a:t>ķ</a:t>
            </a:r>
            <a:r>
              <a:rPr lang="en-US" sz="1400" dirty="0">
                <a:solidFill>
                  <a:schemeClr val="bg1"/>
                </a:solidFill>
                <a:latin typeface="+mj-lt"/>
              </a:rPr>
              <a:t>is: </a:t>
            </a:r>
            <a:r>
              <a:rPr lang="lv-LV" sz="1400" dirty="0">
                <a:solidFill>
                  <a:schemeClr val="bg1"/>
                </a:solidFill>
                <a:latin typeface="+mj-lt"/>
              </a:rPr>
              <a:t>veicināt energoefektivitātes pakalpojuma principa izmantošanu un kvalitātes kritēriju izmantošanu</a:t>
            </a:r>
            <a:r>
              <a:rPr lang="en-US" sz="14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+mj-lt"/>
              </a:rPr>
              <a:t>ēku</a:t>
            </a:r>
            <a:r>
              <a:rPr lang="en-US" sz="14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+mj-lt"/>
              </a:rPr>
              <a:t>atjaunošanas</a:t>
            </a:r>
            <a:r>
              <a:rPr lang="en-US" sz="14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+mj-lt"/>
              </a:rPr>
              <a:t>projektos</a:t>
            </a:r>
            <a:endParaRPr lang="lv-LV" sz="1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7033" y="2825859"/>
            <a:ext cx="1864130" cy="507831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lv-LV" sz="1350" dirty="0"/>
              <a:t>Energoefektivitātes garantija</a:t>
            </a:r>
          </a:p>
        </p:txBody>
      </p:sp>
      <p:pic>
        <p:nvPicPr>
          <p:cNvPr id="10" name="Picture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6258" y="3386291"/>
            <a:ext cx="1854905" cy="1236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939C4904-96EB-46E4-BE50-5BE39838D5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471863" y="1335221"/>
            <a:ext cx="3064912" cy="3125223"/>
          </a:xfrm>
        </p:spPr>
        <p:txBody>
          <a:bodyPr/>
          <a:lstStyle/>
          <a:p>
            <a:r>
              <a:rPr lang="lv-LV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Ir virkne pašvaldību ēku, kuru atjaunošanai finansējums nav zināms</a:t>
            </a:r>
          </a:p>
          <a:p>
            <a:r>
              <a:rPr lang="lv-LV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Ir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vēl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nozīmīgs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</a:t>
            </a:r>
            <a:r>
              <a:rPr lang="lv-LV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potenciāls samazināt enerģijas patēriņu</a:t>
            </a:r>
          </a:p>
          <a:p>
            <a:r>
              <a:rPr lang="lv-LV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Eiropas Investīciju banka pašvaldībām sniedz izdevīgu piedāvājumu ēku atjaunošanai (dod </a:t>
            </a:r>
            <a:r>
              <a:rPr lang="lv-LV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grantu</a:t>
            </a:r>
            <a:r>
              <a:rPr lang="lv-LV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tehnisko projektu izstrādei un finansējumu uz izdevīgiem noteikumiem arī projektu finansēšanai)</a:t>
            </a:r>
          </a:p>
          <a:p>
            <a:r>
              <a:rPr lang="lv-LV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Nepieciešami apjomi un labas iespējas pašvaldībām veidot vienotu pieteikumu</a:t>
            </a:r>
          </a:p>
        </p:txBody>
      </p:sp>
    </p:spTree>
    <p:extLst>
      <p:ext uri="{BB962C8B-B14F-4D97-AF65-F5344CB8AC3E}">
        <p14:creationId xmlns:p14="http://schemas.microsoft.com/office/powerpoint/2010/main" val="16109626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75979DE7-3C9A-4C2D-96A6-39E21EEE08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1450" y="819150"/>
            <a:ext cx="2800350" cy="3604023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Ja </a:t>
            </a:r>
            <a:r>
              <a:rPr lang="en-US" dirty="0" err="1"/>
              <a:t>pašvaldībā</a:t>
            </a:r>
            <a:r>
              <a:rPr lang="en-US" dirty="0"/>
              <a:t> </a:t>
            </a:r>
            <a:r>
              <a:rPr lang="en-US" dirty="0" err="1"/>
              <a:t>tiek</a:t>
            </a:r>
            <a:r>
              <a:rPr lang="en-US" dirty="0"/>
              <a:t> </a:t>
            </a:r>
            <a:r>
              <a:rPr lang="en-US" dirty="0" err="1"/>
              <a:t>izstrādāti</a:t>
            </a:r>
            <a:r>
              <a:rPr lang="en-US" dirty="0"/>
              <a:t> </a:t>
            </a:r>
            <a:r>
              <a:rPr lang="en-US" dirty="0" err="1"/>
              <a:t>pašvaldības</a:t>
            </a:r>
            <a:r>
              <a:rPr lang="en-US" dirty="0"/>
              <a:t> </a:t>
            </a:r>
            <a:r>
              <a:rPr lang="en-US" dirty="0" err="1"/>
              <a:t>ēku</a:t>
            </a:r>
            <a:r>
              <a:rPr lang="en-US" dirty="0"/>
              <a:t> </a:t>
            </a:r>
            <a:r>
              <a:rPr lang="en-US" dirty="0" err="1"/>
              <a:t>projekti</a:t>
            </a:r>
            <a:r>
              <a:rPr lang="en-US" dirty="0"/>
              <a:t>, Ekodoma </a:t>
            </a:r>
            <a:r>
              <a:rPr lang="en-US" dirty="0" err="1"/>
              <a:t>piedāvā</a:t>
            </a:r>
            <a:r>
              <a:rPr lang="en-US" dirty="0"/>
              <a:t>: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lv-LV" dirty="0"/>
              <a:t>izskatīt sagatavoto tehnisko dokumentāciju, lai izvērtētu, vai energoefektivitātes garantiju var iekļaut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lv-LV" dirty="0"/>
              <a:t>iestrādāt energoefektivitātes garantiju būvniecības līgumā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lv-LV" dirty="0"/>
              <a:t>gadu pēc projekta īstenošanas palīdzēt aizpildīt mērījumu veidlapu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lv-LV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E9C6CD-D9F6-412A-A78B-9DEE10AEC98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FF3AD17-0A71-4647-9C09-C662D714F78A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E3A32D77-8F9C-4CE5-8100-FF1035D381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450" y="91788"/>
            <a:ext cx="4476750" cy="346362"/>
          </a:xfrm>
        </p:spPr>
        <p:txBody>
          <a:bodyPr/>
          <a:lstStyle/>
          <a:p>
            <a:r>
              <a:rPr lang="lv-LV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Ekodoma iniciatīva – iespēja izmēģināt energoefektivitātes garantiju jau tagad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47F3D19-734B-459C-AF73-9E4123BDB538}"/>
              </a:ext>
            </a:extLst>
          </p:cNvPr>
          <p:cNvSpPr txBox="1"/>
          <p:nvPr/>
        </p:nvSpPr>
        <p:spPr>
          <a:xfrm>
            <a:off x="3352800" y="819149"/>
            <a:ext cx="3333750" cy="332398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sz="1400" dirty="0" err="1">
                <a:solidFill>
                  <a:schemeClr val="accent2">
                    <a:lumMod val="50000"/>
                  </a:schemeClr>
                </a:solidFill>
                <a:cs typeface="Arial" pitchFamily="34" charset="0"/>
              </a:rPr>
              <a:t>Vairāk</a:t>
            </a:r>
            <a:r>
              <a:rPr lang="en-US" sz="1400" dirty="0">
                <a:solidFill>
                  <a:schemeClr val="accent2">
                    <a:lumMod val="50000"/>
                  </a:schemeClr>
                </a:solidFill>
                <a:cs typeface="Arial" pitchFamily="34" charset="0"/>
              </a:rPr>
              <a:t> </a:t>
            </a:r>
            <a:r>
              <a:rPr lang="en-US" sz="1400" dirty="0" err="1">
                <a:solidFill>
                  <a:schemeClr val="accent2">
                    <a:lumMod val="50000"/>
                  </a:schemeClr>
                </a:solidFill>
                <a:cs typeface="Arial" pitchFamily="34" charset="0"/>
              </a:rPr>
              <a:t>seminārā</a:t>
            </a:r>
            <a:r>
              <a:rPr lang="en-US" sz="1400" dirty="0">
                <a:solidFill>
                  <a:schemeClr val="accent2">
                    <a:lumMod val="50000"/>
                  </a:schemeClr>
                </a:solidFill>
                <a:cs typeface="Arial" pitchFamily="34" charset="0"/>
              </a:rPr>
              <a:t> 29.09.2020.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lv-LV" sz="1400" dirty="0">
                <a:solidFill>
                  <a:schemeClr val="accent2">
                    <a:lumMod val="50000"/>
                  </a:schemeClr>
                </a:solidFill>
                <a:cs typeface="Arial" pitchFamily="34" charset="0"/>
              </a:rPr>
              <a:t>Energoefektivitātes rādītājs – svarīgs kritērijs ēku atjaunošanas projektos. </a:t>
            </a:r>
            <a:r>
              <a:rPr lang="lv-LV" sz="1400" i="1" dirty="0">
                <a:solidFill>
                  <a:schemeClr val="accent2">
                    <a:lumMod val="50000"/>
                  </a:schemeClr>
                </a:solidFill>
                <a:cs typeface="Arial" pitchFamily="34" charset="0"/>
              </a:rPr>
              <a:t>L</a:t>
            </a:r>
            <a:r>
              <a:rPr lang="en-US" sz="1400" i="1" dirty="0" err="1">
                <a:solidFill>
                  <a:schemeClr val="accent2">
                    <a:lumMod val="50000"/>
                  </a:schemeClr>
                </a:solidFill>
                <a:cs typeface="Arial" pitchFamily="34" charset="0"/>
              </a:rPr>
              <a:t>atvijas</a:t>
            </a:r>
            <a:r>
              <a:rPr lang="en-US" sz="1400" i="1" dirty="0">
                <a:solidFill>
                  <a:schemeClr val="accent2">
                    <a:lumMod val="50000"/>
                  </a:schemeClr>
                </a:solidFill>
                <a:cs typeface="Arial" pitchFamily="34" charset="0"/>
              </a:rPr>
              <a:t> </a:t>
            </a:r>
            <a:r>
              <a:rPr lang="lv-LV" sz="1400" i="1" dirty="0">
                <a:solidFill>
                  <a:schemeClr val="accent2">
                    <a:lumMod val="50000"/>
                  </a:schemeClr>
                </a:solidFill>
                <a:cs typeface="Arial" pitchFamily="34" charset="0"/>
              </a:rPr>
              <a:t>V</a:t>
            </a:r>
            <a:r>
              <a:rPr lang="en-US" sz="1400" i="1" dirty="0">
                <a:solidFill>
                  <a:schemeClr val="accent2">
                    <a:lumMod val="50000"/>
                  </a:schemeClr>
                </a:solidFill>
                <a:cs typeface="Arial" pitchFamily="34" charset="0"/>
              </a:rPr>
              <a:t>ides </a:t>
            </a:r>
            <a:r>
              <a:rPr lang="en-US" sz="1400" i="1" dirty="0" err="1">
                <a:solidFill>
                  <a:schemeClr val="accent2">
                    <a:lumMod val="50000"/>
                  </a:schemeClr>
                </a:solidFill>
                <a:cs typeface="Arial" pitchFamily="34" charset="0"/>
              </a:rPr>
              <a:t>investīciju</a:t>
            </a:r>
            <a:r>
              <a:rPr lang="en-US" sz="1400" i="1" dirty="0">
                <a:solidFill>
                  <a:schemeClr val="accent2">
                    <a:lumMod val="50000"/>
                  </a:schemeClr>
                </a:solidFill>
                <a:cs typeface="Arial" pitchFamily="34" charset="0"/>
              </a:rPr>
              <a:t> fonds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lv-LV" sz="1400" dirty="0">
                <a:solidFill>
                  <a:schemeClr val="accent2">
                    <a:lumMod val="50000"/>
                  </a:schemeClr>
                </a:solidFill>
                <a:cs typeface="Arial" pitchFamily="34" charset="0"/>
              </a:rPr>
              <a:t>Kvalitatīva ēku atjaunošana: energoefektivitātes garantija. Vai un kāpēc to iekļaut? </a:t>
            </a:r>
            <a:r>
              <a:rPr lang="lv-LV" sz="1400" i="1" dirty="0">
                <a:solidFill>
                  <a:schemeClr val="accent2">
                    <a:lumMod val="50000"/>
                  </a:schemeClr>
                </a:solidFill>
                <a:cs typeface="Arial" pitchFamily="34" charset="0"/>
              </a:rPr>
              <a:t>Ekodoma</a:t>
            </a:r>
            <a:endParaRPr lang="en-US" sz="1400" dirty="0">
              <a:solidFill>
                <a:schemeClr val="accent2">
                  <a:lumMod val="50000"/>
                </a:schemeClr>
              </a:solidFill>
              <a:cs typeface="Arial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lv-LV" sz="1400" dirty="0">
                <a:solidFill>
                  <a:schemeClr val="accent2">
                    <a:lumMod val="50000"/>
                  </a:schemeClr>
                </a:solidFill>
                <a:cs typeface="Arial" pitchFamily="34" charset="0"/>
              </a:rPr>
              <a:t>Kvalitatīvs būvniecības process: sākot no idejas līdz ekspluatācijai. </a:t>
            </a:r>
            <a:r>
              <a:rPr lang="lv-LV" sz="1400" i="1" dirty="0">
                <a:solidFill>
                  <a:schemeClr val="accent2">
                    <a:lumMod val="50000"/>
                  </a:schemeClr>
                </a:solidFill>
                <a:cs typeface="Arial" pitchFamily="34" charset="0"/>
              </a:rPr>
              <a:t>FORMA 2</a:t>
            </a:r>
            <a:endParaRPr lang="en-US" sz="1400" dirty="0">
              <a:solidFill>
                <a:schemeClr val="accent2">
                  <a:lumMod val="50000"/>
                </a:schemeClr>
              </a:solidFill>
              <a:cs typeface="Arial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lv-LV" sz="1400" dirty="0">
                <a:solidFill>
                  <a:schemeClr val="accent2">
                    <a:lumMod val="50000"/>
                  </a:schemeClr>
                </a:solidFill>
                <a:cs typeface="Arial" pitchFamily="34" charset="0"/>
              </a:rPr>
              <a:t>Pašvaldības ēkas atjaunošana ar energoefektivitātes garantiju. Pieredze. </a:t>
            </a:r>
            <a:r>
              <a:rPr lang="lv-LV" sz="1400" i="1" dirty="0">
                <a:solidFill>
                  <a:schemeClr val="accent2">
                    <a:lumMod val="50000"/>
                  </a:schemeClr>
                </a:solidFill>
                <a:cs typeface="Arial" pitchFamily="34" charset="0"/>
              </a:rPr>
              <a:t>Jūrmalas pilsētas dome</a:t>
            </a:r>
            <a:endParaRPr lang="en-US" sz="1400" i="1" dirty="0">
              <a:solidFill>
                <a:schemeClr val="accent2">
                  <a:lumMod val="50000"/>
                </a:schemeClr>
              </a:solidFill>
              <a:cs typeface="Arial" pitchFamily="34" charset="0"/>
            </a:endParaRPr>
          </a:p>
          <a:p>
            <a:endParaRPr lang="en-US" sz="1400" i="1" dirty="0">
              <a:solidFill>
                <a:schemeClr val="accent2">
                  <a:lumMod val="50000"/>
                </a:schemeClr>
              </a:solidFill>
              <a:cs typeface="Arial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err="1">
                <a:solidFill>
                  <a:schemeClr val="accent2">
                    <a:lumMod val="50000"/>
                  </a:schemeClr>
                </a:solidFill>
                <a:cs typeface="Arial" pitchFamily="34" charset="0"/>
              </a:rPr>
              <a:t>Iespēja</a:t>
            </a:r>
            <a:r>
              <a:rPr lang="en-US" sz="1400" dirty="0">
                <a:solidFill>
                  <a:schemeClr val="accent2">
                    <a:lumMod val="50000"/>
                  </a:schemeClr>
                </a:solidFill>
                <a:cs typeface="Arial" pitchFamily="34" charset="0"/>
              </a:rPr>
              <a:t> </a:t>
            </a:r>
            <a:r>
              <a:rPr lang="en-US" sz="1400" dirty="0" err="1">
                <a:solidFill>
                  <a:schemeClr val="accent2">
                    <a:lumMod val="50000"/>
                  </a:schemeClr>
                </a:solidFill>
                <a:cs typeface="Arial" pitchFamily="34" charset="0"/>
              </a:rPr>
              <a:t>konsultēties</a:t>
            </a:r>
            <a:r>
              <a:rPr lang="en-US" sz="1400" dirty="0">
                <a:solidFill>
                  <a:schemeClr val="accent2">
                    <a:lumMod val="50000"/>
                  </a:schemeClr>
                </a:solidFill>
                <a:cs typeface="Arial" pitchFamily="34" charset="0"/>
              </a:rPr>
              <a:t> </a:t>
            </a:r>
            <a:r>
              <a:rPr lang="en-US" sz="1400" dirty="0" err="1">
                <a:solidFill>
                  <a:schemeClr val="accent2">
                    <a:lumMod val="50000"/>
                  </a:schemeClr>
                </a:solidFill>
                <a:cs typeface="Arial" pitchFamily="34" charset="0"/>
              </a:rPr>
              <a:t>ar</a:t>
            </a:r>
            <a:r>
              <a:rPr lang="en-US" sz="1400" dirty="0">
                <a:solidFill>
                  <a:schemeClr val="accent2">
                    <a:lumMod val="50000"/>
                  </a:schemeClr>
                </a:solidFill>
                <a:cs typeface="Arial" pitchFamily="34" charset="0"/>
              </a:rPr>
              <a:t> SIA “Ekodoma” </a:t>
            </a:r>
            <a:r>
              <a:rPr lang="en-US" sz="1400" dirty="0" err="1">
                <a:solidFill>
                  <a:schemeClr val="accent2">
                    <a:lumMod val="50000"/>
                  </a:schemeClr>
                </a:solidFill>
                <a:cs typeface="Arial" pitchFamily="34" charset="0"/>
              </a:rPr>
              <a:t>energoauditoru</a:t>
            </a:r>
            <a:endParaRPr lang="lv-LV" sz="1400" dirty="0">
              <a:solidFill>
                <a:schemeClr val="accent2">
                  <a:lumMod val="50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6124682"/>
      </p:ext>
    </p:extLst>
  </p:cSld>
  <p:clrMapOvr>
    <a:masterClrMapping/>
  </p:clrMapOvr>
</p:sld>
</file>

<file path=ppt/theme/theme1.xml><?xml version="1.0" encoding="utf-8"?>
<a:theme xmlns:a="http://schemas.openxmlformats.org/drawingml/2006/main" name="C-TRACK 50 layout">
  <a:themeElements>
    <a:clrScheme name="Blue Green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Cambria-Calibri">
      <a:majorFont>
        <a:latin typeface="Cambria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-TRACK 50 layout">
  <a:themeElements>
    <a:clrScheme name="Blue Green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Cambria-Calibri">
      <a:majorFont>
        <a:latin typeface="Cambria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C-TRACK 50 layout">
  <a:themeElements>
    <a:clrScheme name="C-Track 5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877D"/>
      </a:accent1>
      <a:accent2>
        <a:srgbClr val="339F97"/>
      </a:accent2>
      <a:accent3>
        <a:srgbClr val="CCCCCC"/>
      </a:accent3>
      <a:accent4>
        <a:srgbClr val="06804C"/>
      </a:accent4>
      <a:accent5>
        <a:srgbClr val="D0AD00"/>
      </a:accent5>
      <a:accent6>
        <a:srgbClr val="080E86"/>
      </a:accent6>
      <a:hlink>
        <a:srgbClr val="003068"/>
      </a:hlink>
      <a:folHlink>
        <a:srgbClr val="003068"/>
      </a:folHlink>
    </a:clrScheme>
    <a:fontScheme name="Cambria-Calibri">
      <a:majorFont>
        <a:latin typeface="Cambria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Office Theme">
  <a:themeElements>
    <a:clrScheme name="C-Track 5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877D"/>
      </a:accent1>
      <a:accent2>
        <a:srgbClr val="339F97"/>
      </a:accent2>
      <a:accent3>
        <a:srgbClr val="CCCCCC"/>
      </a:accent3>
      <a:accent4>
        <a:srgbClr val="06804C"/>
      </a:accent4>
      <a:accent5>
        <a:srgbClr val="D0AD00"/>
      </a:accent5>
      <a:accent6>
        <a:srgbClr val="080E86"/>
      </a:accent6>
      <a:hlink>
        <a:srgbClr val="003068"/>
      </a:hlink>
      <a:folHlink>
        <a:srgbClr val="003068"/>
      </a:folHlink>
    </a:clrScheme>
    <a:fontScheme name="Cambria-Calibri">
      <a:majorFont>
        <a:latin typeface="Cambria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C-TRACK 50 layout">
  <a:themeElements>
    <a:clrScheme name="C-Track 5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877D"/>
      </a:accent1>
      <a:accent2>
        <a:srgbClr val="339F97"/>
      </a:accent2>
      <a:accent3>
        <a:srgbClr val="CCCCCC"/>
      </a:accent3>
      <a:accent4>
        <a:srgbClr val="06804C"/>
      </a:accent4>
      <a:accent5>
        <a:srgbClr val="D0AD00"/>
      </a:accent5>
      <a:accent6>
        <a:srgbClr val="080E86"/>
      </a:accent6>
      <a:hlink>
        <a:srgbClr val="003068"/>
      </a:hlink>
      <a:folHlink>
        <a:srgbClr val="003068"/>
      </a:folHlink>
    </a:clrScheme>
    <a:fontScheme name="Cambria-Calibri">
      <a:majorFont>
        <a:latin typeface="Cambria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Blue Green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Cambria-Calibri">
      <a:majorFont>
        <a:latin typeface="Cambria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3614</TotalTime>
  <Words>599</Words>
  <Application>Microsoft Office PowerPoint</Application>
  <PresentationFormat>Custom</PresentationFormat>
  <Paragraphs>66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11</vt:i4>
      </vt:variant>
    </vt:vector>
  </HeadingPairs>
  <TitlesOfParts>
    <vt:vector size="27" baseType="lpstr">
      <vt:lpstr>Arial</vt:lpstr>
      <vt:lpstr>Calibri</vt:lpstr>
      <vt:lpstr>Cambria</vt:lpstr>
      <vt:lpstr>Courier New</vt:lpstr>
      <vt:lpstr>DaunPenh</vt:lpstr>
      <vt:lpstr>Roboto</vt:lpstr>
      <vt:lpstr>Roboto Medium</vt:lpstr>
      <vt:lpstr>Source Sans Pro</vt:lpstr>
      <vt:lpstr>Wingdings</vt:lpstr>
      <vt:lpstr>Wingdings 3</vt:lpstr>
      <vt:lpstr>C-TRACK 50 layout</vt:lpstr>
      <vt:lpstr>1_C-TRACK 50 layout</vt:lpstr>
      <vt:lpstr>2_C-TRACK 50 layout</vt:lpstr>
      <vt:lpstr>1_Office Theme</vt:lpstr>
      <vt:lpstr>3_C-TRACK 50 layout</vt:lpstr>
      <vt:lpstr>Office Theme</vt:lpstr>
      <vt:lpstr>Pašvaldību ilgtspējīgas enerģētikas un klimata rīcības plāni – rīcības un ilgtermiņa mērķi</vt:lpstr>
      <vt:lpstr>PowerPoint Presentation</vt:lpstr>
      <vt:lpstr>Izaicinājumi</vt:lpstr>
      <vt:lpstr>Izaicinājumi</vt:lpstr>
      <vt:lpstr>EUCF iniciatīva</vt:lpstr>
      <vt:lpstr>Pirms 2 gadiem ZPR pašvaldību atbalstītās projektu idejas</vt:lpstr>
      <vt:lpstr>PowerPoint Presentation</vt:lpstr>
      <vt:lpstr>Ideja Nr. 2: Kvalitatīvi EE projekti un Energoefektivitātes pakalpojumu izmantošana </vt:lpstr>
      <vt:lpstr>Ekodoma iniciatīva – iespēja izmēģināt energoefektivitātes garantiju jau tagad</vt:lpstr>
      <vt:lpstr>Ideja Nr.3. Individuālās apkures daudzdzīvokļu ēku dzīvokļos reorganizācija pašvaldībās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PROSPECT PPT template</dc:title>
  <dc:creator>Hera Neofytou</dc:creator>
  <cp:lastModifiedBy>Marika Rošā</cp:lastModifiedBy>
  <cp:revision>401</cp:revision>
  <dcterms:created xsi:type="dcterms:W3CDTF">2006-08-16T00:00:00Z</dcterms:created>
  <dcterms:modified xsi:type="dcterms:W3CDTF">2020-09-28T06:40:33Z</dcterms:modified>
</cp:coreProperties>
</file>