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56" r:id="rId2"/>
    <p:sldId id="337" r:id="rId3"/>
    <p:sldId id="338" r:id="rId4"/>
    <p:sldId id="339" r:id="rId5"/>
    <p:sldId id="340" r:id="rId6"/>
    <p:sldId id="311" r:id="rId7"/>
    <p:sldId id="295" r:id="rId8"/>
    <p:sldId id="296" r:id="rId9"/>
    <p:sldId id="318" r:id="rId10"/>
    <p:sldId id="319" r:id="rId11"/>
    <p:sldId id="331" r:id="rId12"/>
    <p:sldId id="332" r:id="rId13"/>
    <p:sldId id="320" r:id="rId14"/>
    <p:sldId id="321" r:id="rId15"/>
    <p:sldId id="323" r:id="rId16"/>
    <p:sldId id="324" r:id="rId17"/>
    <p:sldId id="325" r:id="rId18"/>
    <p:sldId id="326" r:id="rId19"/>
    <p:sldId id="327" r:id="rId20"/>
    <p:sldId id="336" r:id="rId21"/>
    <p:sldId id="330" r:id="rId22"/>
    <p:sldId id="333" r:id="rId23"/>
    <p:sldId id="312" r:id="rId24"/>
    <p:sldId id="313" r:id="rId25"/>
    <p:sldId id="314" r:id="rId26"/>
    <p:sldId id="303" r:id="rId27"/>
    <p:sldId id="304" r:id="rId28"/>
    <p:sldId id="258" r:id="rId2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Krug" initials="MK" lastIdx="1" clrIdx="0">
    <p:extLst>
      <p:ext uri="{19B8F6BF-5375-455C-9EA6-DF929625EA0E}">
        <p15:presenceInfo xmlns:p15="http://schemas.microsoft.com/office/powerpoint/2012/main" userId="df8444011bce89e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C90"/>
    <a:srgbClr val="DDDDDD"/>
    <a:srgbClr val="6694BC"/>
    <a:srgbClr val="9B2373"/>
    <a:srgbClr val="B9CF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autoAdjust="0"/>
    <p:restoredTop sz="95332" autoAdjust="0"/>
  </p:normalViewPr>
  <p:slideViewPr>
    <p:cSldViewPr>
      <p:cViewPr varScale="1">
        <p:scale>
          <a:sx n="106" d="100"/>
          <a:sy n="106" d="100"/>
        </p:scale>
        <p:origin x="78"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9" d="100"/>
          <a:sy n="79" d="100"/>
        </p:scale>
        <p:origin x="-204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5780A9-E3E2-4126-99B3-1665BF85C83B}" type="doc">
      <dgm:prSet loTypeId="urn:microsoft.com/office/officeart/2005/8/layout/pyramid3" loCatId="pyramid" qsTypeId="urn:microsoft.com/office/officeart/2005/8/quickstyle/simple1" qsCatId="simple" csTypeId="urn:microsoft.com/office/officeart/2005/8/colors/accent1_2" csCatId="accent1" phldr="1"/>
      <dgm:spPr/>
    </dgm:pt>
    <dgm:pt modelId="{91D65393-C7FD-4B7F-8FB1-F1E50095A827}">
      <dgm:prSet phldrT="[Text]" custT="1"/>
      <dgm:spPr>
        <a:solidFill>
          <a:schemeClr val="accent3">
            <a:lumMod val="75000"/>
          </a:schemeClr>
        </a:solidFill>
      </dgm:spPr>
      <dgm:t>
        <a:bodyPr/>
        <a:lstStyle/>
        <a:p>
          <a:r>
            <a:rPr lang="de-DE" sz="2400" b="1" dirty="0">
              <a:solidFill>
                <a:schemeClr val="bg1"/>
              </a:solidFill>
            </a:rPr>
            <a:t>37,4 % </a:t>
          </a:r>
          <a:r>
            <a:rPr lang="lv-LV" sz="2400" b="1" dirty="0" smtClean="0">
              <a:solidFill>
                <a:schemeClr val="bg1"/>
              </a:solidFill>
            </a:rPr>
            <a:t>-pieejams pēc normatīvajos aktos noteikto aizliegumu ievērošanas</a:t>
          </a:r>
        </a:p>
      </dgm:t>
    </dgm:pt>
    <dgm:pt modelId="{2E37734B-7D92-40C1-9027-4869D86F12AB}" type="parTrans" cxnId="{482EACF7-E9FA-429B-9943-E91F4B2EB527}">
      <dgm:prSet/>
      <dgm:spPr/>
      <dgm:t>
        <a:bodyPr/>
        <a:lstStyle/>
        <a:p>
          <a:endParaRPr lang="de-DE"/>
        </a:p>
      </dgm:t>
    </dgm:pt>
    <dgm:pt modelId="{E75475D6-71B5-4169-A677-68CACA307A28}" type="sibTrans" cxnId="{482EACF7-E9FA-429B-9943-E91F4B2EB527}">
      <dgm:prSet/>
      <dgm:spPr/>
      <dgm:t>
        <a:bodyPr/>
        <a:lstStyle/>
        <a:p>
          <a:endParaRPr lang="de-DE"/>
        </a:p>
      </dgm:t>
    </dgm:pt>
    <dgm:pt modelId="{1B8EB69A-A0A2-4035-B554-7EB20C538ED3}">
      <dgm:prSet phldrT="[Text]" custT="1"/>
      <dgm:spPr>
        <a:solidFill>
          <a:schemeClr val="accent3">
            <a:lumMod val="60000"/>
            <a:lumOff val="40000"/>
          </a:schemeClr>
        </a:solidFill>
      </dgm:spPr>
      <dgm:t>
        <a:bodyPr/>
        <a:lstStyle/>
        <a:p>
          <a:r>
            <a:rPr lang="de-DE" sz="2000" b="1" dirty="0">
              <a:solidFill>
                <a:schemeClr val="tx2"/>
              </a:solidFill>
            </a:rPr>
            <a:t>5,2 % </a:t>
          </a:r>
          <a:r>
            <a:rPr lang="lv-LV" sz="2000" b="1" dirty="0" smtClean="0">
              <a:solidFill>
                <a:schemeClr val="tx2"/>
              </a:solidFill>
            </a:rPr>
            <a:t>- pieejams pēc plānošanas ierobežojumu izvērtēšanas (</a:t>
          </a:r>
          <a:r>
            <a:rPr lang="lv-LV" sz="2000" b="0" i="1" dirty="0" smtClean="0">
              <a:solidFill>
                <a:schemeClr val="tx2"/>
              </a:solidFill>
            </a:rPr>
            <a:t>izsvītrotas teritorijas, kurās vēja enerģijas izmantošana nebūtu vēlama</a:t>
          </a:r>
          <a:r>
            <a:rPr lang="lv-LV" sz="2000" b="1" dirty="0" smtClean="0">
              <a:solidFill>
                <a:schemeClr val="tx2"/>
              </a:solidFill>
            </a:rPr>
            <a:t>)</a:t>
          </a:r>
          <a:endParaRPr lang="de-DE" sz="2000" b="1" dirty="0">
            <a:solidFill>
              <a:schemeClr val="tx2"/>
            </a:solidFill>
          </a:endParaRPr>
        </a:p>
      </dgm:t>
    </dgm:pt>
    <dgm:pt modelId="{452B90E9-E6CC-411B-9AEF-E8E62AEF5610}" type="parTrans" cxnId="{AAAD5843-BA45-4A76-A6DD-C8839542EF7C}">
      <dgm:prSet/>
      <dgm:spPr/>
      <dgm:t>
        <a:bodyPr/>
        <a:lstStyle/>
        <a:p>
          <a:endParaRPr lang="de-DE"/>
        </a:p>
      </dgm:t>
    </dgm:pt>
    <dgm:pt modelId="{89EAD671-EF97-44BE-99BD-1D458DB86BA5}" type="sibTrans" cxnId="{AAAD5843-BA45-4A76-A6DD-C8839542EF7C}">
      <dgm:prSet/>
      <dgm:spPr/>
      <dgm:t>
        <a:bodyPr/>
        <a:lstStyle/>
        <a:p>
          <a:endParaRPr lang="de-DE"/>
        </a:p>
      </dgm:t>
    </dgm:pt>
    <dgm:pt modelId="{DF4BFF55-9EEF-47E1-A0B1-DED36FE8F957}">
      <dgm:prSet phldrT="[Text]" custT="1"/>
      <dgm:spPr>
        <a:solidFill>
          <a:schemeClr val="accent3">
            <a:lumMod val="40000"/>
            <a:lumOff val="60000"/>
          </a:schemeClr>
        </a:solidFill>
      </dgm:spPr>
      <dgm:t>
        <a:bodyPr anchor="t"/>
        <a:lstStyle/>
        <a:p>
          <a:pPr>
            <a:spcBef>
              <a:spcPts val="1200"/>
            </a:spcBef>
            <a:spcAft>
              <a:spcPts val="0"/>
            </a:spcAft>
          </a:pPr>
          <a:endParaRPr lang="de-DE" sz="800" b="0" dirty="0">
            <a:solidFill>
              <a:schemeClr val="tx2"/>
            </a:solidFill>
          </a:endParaRPr>
        </a:p>
        <a:p>
          <a:pPr>
            <a:spcBef>
              <a:spcPts val="1200"/>
            </a:spcBef>
            <a:spcAft>
              <a:spcPts val="0"/>
            </a:spcAft>
          </a:pPr>
          <a:r>
            <a:rPr lang="de-DE" sz="2000" b="1" dirty="0">
              <a:solidFill>
                <a:schemeClr val="tx2"/>
              </a:solidFill>
            </a:rPr>
            <a:t>1,98 % </a:t>
          </a:r>
          <a:r>
            <a:rPr lang="lv-LV" sz="2000" b="1" dirty="0" smtClean="0">
              <a:solidFill>
                <a:schemeClr val="tx2"/>
              </a:solidFill>
            </a:rPr>
            <a:t>- noteikts, </a:t>
          </a:r>
        </a:p>
        <a:p>
          <a:pPr>
            <a:spcBef>
              <a:spcPts val="1200"/>
            </a:spcBef>
            <a:spcAft>
              <a:spcPts val="0"/>
            </a:spcAft>
          </a:pPr>
          <a:r>
            <a:rPr lang="lv-LV" sz="2000" b="1" dirty="0" smtClean="0">
              <a:solidFill>
                <a:schemeClr val="tx2"/>
              </a:solidFill>
            </a:rPr>
            <a:t>ņemot vērā teritoriju </a:t>
          </a:r>
          <a:r>
            <a:rPr lang="de-DE" sz="2000" b="1" dirty="0" smtClean="0">
              <a:solidFill>
                <a:schemeClr val="tx2"/>
              </a:solidFill>
            </a:rPr>
            <a:t>individu</a:t>
          </a:r>
          <a:r>
            <a:rPr lang="lv-LV" sz="2000" b="1" dirty="0" err="1" smtClean="0">
              <a:solidFill>
                <a:schemeClr val="tx2"/>
              </a:solidFill>
            </a:rPr>
            <a:t>ālo</a:t>
          </a:r>
          <a:r>
            <a:rPr lang="lv-LV" sz="2000" b="1" dirty="0" smtClean="0">
              <a:solidFill>
                <a:schemeClr val="tx2"/>
              </a:solidFill>
            </a:rPr>
            <a:t> pārbaudi</a:t>
          </a:r>
          <a:endParaRPr lang="de-DE" sz="2000" b="1" dirty="0">
            <a:solidFill>
              <a:schemeClr val="tx2"/>
            </a:solidFill>
          </a:endParaRPr>
        </a:p>
      </dgm:t>
    </dgm:pt>
    <dgm:pt modelId="{1622B926-B05F-4C0B-A343-8CC0E344CD62}" type="parTrans" cxnId="{B5C56170-728F-4D05-BEB4-5E43559C418E}">
      <dgm:prSet/>
      <dgm:spPr/>
      <dgm:t>
        <a:bodyPr/>
        <a:lstStyle/>
        <a:p>
          <a:endParaRPr lang="de-DE"/>
        </a:p>
      </dgm:t>
    </dgm:pt>
    <dgm:pt modelId="{8927E576-BB47-4024-AEE6-36E87519964D}" type="sibTrans" cxnId="{B5C56170-728F-4D05-BEB4-5E43559C418E}">
      <dgm:prSet/>
      <dgm:spPr/>
      <dgm:t>
        <a:bodyPr/>
        <a:lstStyle/>
        <a:p>
          <a:endParaRPr lang="de-DE"/>
        </a:p>
      </dgm:t>
    </dgm:pt>
    <dgm:pt modelId="{F2800261-2BE3-4047-8B9B-18645E1DC906}" type="pres">
      <dgm:prSet presAssocID="{6D5780A9-E3E2-4126-99B3-1665BF85C83B}" presName="Name0" presStyleCnt="0">
        <dgm:presLayoutVars>
          <dgm:dir/>
          <dgm:animLvl val="lvl"/>
          <dgm:resizeHandles val="exact"/>
        </dgm:presLayoutVars>
      </dgm:prSet>
      <dgm:spPr/>
    </dgm:pt>
    <dgm:pt modelId="{2BBF85E3-90C0-4EA4-9467-C8C33DDE66B4}" type="pres">
      <dgm:prSet presAssocID="{91D65393-C7FD-4B7F-8FB1-F1E50095A827}" presName="Name8" presStyleCnt="0"/>
      <dgm:spPr/>
    </dgm:pt>
    <dgm:pt modelId="{D304E74B-7245-45AB-BAD0-4E29E2459940}" type="pres">
      <dgm:prSet presAssocID="{91D65393-C7FD-4B7F-8FB1-F1E50095A827}" presName="level" presStyleLbl="node1" presStyleIdx="0" presStyleCnt="3" custLinFactNeighborX="-9660" custLinFactNeighborY="-33375">
        <dgm:presLayoutVars>
          <dgm:chMax val="1"/>
          <dgm:bulletEnabled val="1"/>
        </dgm:presLayoutVars>
      </dgm:prSet>
      <dgm:spPr/>
      <dgm:t>
        <a:bodyPr/>
        <a:lstStyle/>
        <a:p>
          <a:endParaRPr lang="lv-LV"/>
        </a:p>
      </dgm:t>
    </dgm:pt>
    <dgm:pt modelId="{BE34C89A-E220-4A76-84E0-3A3D1FEC7BCA}" type="pres">
      <dgm:prSet presAssocID="{91D65393-C7FD-4B7F-8FB1-F1E50095A827}" presName="levelTx" presStyleLbl="revTx" presStyleIdx="0" presStyleCnt="0">
        <dgm:presLayoutVars>
          <dgm:chMax val="1"/>
          <dgm:bulletEnabled val="1"/>
        </dgm:presLayoutVars>
      </dgm:prSet>
      <dgm:spPr/>
      <dgm:t>
        <a:bodyPr/>
        <a:lstStyle/>
        <a:p>
          <a:endParaRPr lang="lv-LV"/>
        </a:p>
      </dgm:t>
    </dgm:pt>
    <dgm:pt modelId="{C6859A7C-1C01-4258-B45F-B79B9A9EF45A}" type="pres">
      <dgm:prSet presAssocID="{1B8EB69A-A0A2-4035-B554-7EB20C538ED3}" presName="Name8" presStyleCnt="0"/>
      <dgm:spPr/>
    </dgm:pt>
    <dgm:pt modelId="{E248A19B-0643-4C9E-900F-71BDF8F046BA}" type="pres">
      <dgm:prSet presAssocID="{1B8EB69A-A0A2-4035-B554-7EB20C538ED3}" presName="level" presStyleLbl="node1" presStyleIdx="1" presStyleCnt="3">
        <dgm:presLayoutVars>
          <dgm:chMax val="1"/>
          <dgm:bulletEnabled val="1"/>
        </dgm:presLayoutVars>
      </dgm:prSet>
      <dgm:spPr/>
      <dgm:t>
        <a:bodyPr/>
        <a:lstStyle/>
        <a:p>
          <a:endParaRPr lang="lv-LV"/>
        </a:p>
      </dgm:t>
    </dgm:pt>
    <dgm:pt modelId="{E97219FB-7571-45DE-8148-2CBCABBAB439}" type="pres">
      <dgm:prSet presAssocID="{1B8EB69A-A0A2-4035-B554-7EB20C538ED3}" presName="levelTx" presStyleLbl="revTx" presStyleIdx="0" presStyleCnt="0">
        <dgm:presLayoutVars>
          <dgm:chMax val="1"/>
          <dgm:bulletEnabled val="1"/>
        </dgm:presLayoutVars>
      </dgm:prSet>
      <dgm:spPr/>
      <dgm:t>
        <a:bodyPr/>
        <a:lstStyle/>
        <a:p>
          <a:endParaRPr lang="lv-LV"/>
        </a:p>
      </dgm:t>
    </dgm:pt>
    <dgm:pt modelId="{15DB875F-1785-4CC9-86A6-7517BE0CF7C2}" type="pres">
      <dgm:prSet presAssocID="{DF4BFF55-9EEF-47E1-A0B1-DED36FE8F957}" presName="Name8" presStyleCnt="0"/>
      <dgm:spPr/>
    </dgm:pt>
    <dgm:pt modelId="{CCA6546C-685A-46EC-A407-4856BC56EF17}" type="pres">
      <dgm:prSet presAssocID="{DF4BFF55-9EEF-47E1-A0B1-DED36FE8F957}" presName="level" presStyleLbl="node1" presStyleIdx="2" presStyleCnt="3" custLinFactNeighborX="0" custLinFactNeighborY="21369">
        <dgm:presLayoutVars>
          <dgm:chMax val="1"/>
          <dgm:bulletEnabled val="1"/>
        </dgm:presLayoutVars>
      </dgm:prSet>
      <dgm:spPr/>
      <dgm:t>
        <a:bodyPr/>
        <a:lstStyle/>
        <a:p>
          <a:endParaRPr lang="lv-LV"/>
        </a:p>
      </dgm:t>
    </dgm:pt>
    <dgm:pt modelId="{1EA417B0-F8DD-4BBB-A570-E95CDE32BF24}" type="pres">
      <dgm:prSet presAssocID="{DF4BFF55-9EEF-47E1-A0B1-DED36FE8F957}" presName="levelTx" presStyleLbl="revTx" presStyleIdx="0" presStyleCnt="0">
        <dgm:presLayoutVars>
          <dgm:chMax val="1"/>
          <dgm:bulletEnabled val="1"/>
        </dgm:presLayoutVars>
      </dgm:prSet>
      <dgm:spPr/>
      <dgm:t>
        <a:bodyPr/>
        <a:lstStyle/>
        <a:p>
          <a:endParaRPr lang="lv-LV"/>
        </a:p>
      </dgm:t>
    </dgm:pt>
  </dgm:ptLst>
  <dgm:cxnLst>
    <dgm:cxn modelId="{95ED129A-EF5B-4DD9-BFD1-44AA541B7873}" type="presOf" srcId="{DF4BFF55-9EEF-47E1-A0B1-DED36FE8F957}" destId="{CCA6546C-685A-46EC-A407-4856BC56EF17}" srcOrd="0" destOrd="0" presId="urn:microsoft.com/office/officeart/2005/8/layout/pyramid3"/>
    <dgm:cxn modelId="{C0765F95-4A5C-4614-8F0A-2B76ED6E3553}" type="presOf" srcId="{6D5780A9-E3E2-4126-99B3-1665BF85C83B}" destId="{F2800261-2BE3-4047-8B9B-18645E1DC906}" srcOrd="0" destOrd="0" presId="urn:microsoft.com/office/officeart/2005/8/layout/pyramid3"/>
    <dgm:cxn modelId="{DF29A447-08D7-417B-9741-73CC40AE3413}" type="presOf" srcId="{91D65393-C7FD-4B7F-8FB1-F1E50095A827}" destId="{BE34C89A-E220-4A76-84E0-3A3D1FEC7BCA}" srcOrd="1" destOrd="0" presId="urn:microsoft.com/office/officeart/2005/8/layout/pyramid3"/>
    <dgm:cxn modelId="{7BC212DA-86F1-4863-9E2C-D1ED5C7583D8}" type="presOf" srcId="{DF4BFF55-9EEF-47E1-A0B1-DED36FE8F957}" destId="{1EA417B0-F8DD-4BBB-A570-E95CDE32BF24}" srcOrd="1" destOrd="0" presId="urn:microsoft.com/office/officeart/2005/8/layout/pyramid3"/>
    <dgm:cxn modelId="{4D7C4A76-49C4-44AE-ADF3-0A9EA243DD2A}" type="presOf" srcId="{91D65393-C7FD-4B7F-8FB1-F1E50095A827}" destId="{D304E74B-7245-45AB-BAD0-4E29E2459940}" srcOrd="0" destOrd="0" presId="urn:microsoft.com/office/officeart/2005/8/layout/pyramid3"/>
    <dgm:cxn modelId="{482EACF7-E9FA-429B-9943-E91F4B2EB527}" srcId="{6D5780A9-E3E2-4126-99B3-1665BF85C83B}" destId="{91D65393-C7FD-4B7F-8FB1-F1E50095A827}" srcOrd="0" destOrd="0" parTransId="{2E37734B-7D92-40C1-9027-4869D86F12AB}" sibTransId="{E75475D6-71B5-4169-A677-68CACA307A28}"/>
    <dgm:cxn modelId="{EA5C74D8-D592-4E83-B732-6EDF883A1A31}" type="presOf" srcId="{1B8EB69A-A0A2-4035-B554-7EB20C538ED3}" destId="{E97219FB-7571-45DE-8148-2CBCABBAB439}" srcOrd="1" destOrd="0" presId="urn:microsoft.com/office/officeart/2005/8/layout/pyramid3"/>
    <dgm:cxn modelId="{B5C56170-728F-4D05-BEB4-5E43559C418E}" srcId="{6D5780A9-E3E2-4126-99B3-1665BF85C83B}" destId="{DF4BFF55-9EEF-47E1-A0B1-DED36FE8F957}" srcOrd="2" destOrd="0" parTransId="{1622B926-B05F-4C0B-A343-8CC0E344CD62}" sibTransId="{8927E576-BB47-4024-AEE6-36E87519964D}"/>
    <dgm:cxn modelId="{BA3711E0-8D11-4CE0-8AD0-37279D176806}" type="presOf" srcId="{1B8EB69A-A0A2-4035-B554-7EB20C538ED3}" destId="{E248A19B-0643-4C9E-900F-71BDF8F046BA}" srcOrd="0" destOrd="0" presId="urn:microsoft.com/office/officeart/2005/8/layout/pyramid3"/>
    <dgm:cxn modelId="{AAAD5843-BA45-4A76-A6DD-C8839542EF7C}" srcId="{6D5780A9-E3E2-4126-99B3-1665BF85C83B}" destId="{1B8EB69A-A0A2-4035-B554-7EB20C538ED3}" srcOrd="1" destOrd="0" parTransId="{452B90E9-E6CC-411B-9AEF-E8E62AEF5610}" sibTransId="{89EAD671-EF97-44BE-99BD-1D458DB86BA5}"/>
    <dgm:cxn modelId="{E1AE9683-A44D-4850-9C17-F27E7A65C51F}" type="presParOf" srcId="{F2800261-2BE3-4047-8B9B-18645E1DC906}" destId="{2BBF85E3-90C0-4EA4-9467-C8C33DDE66B4}" srcOrd="0" destOrd="0" presId="urn:microsoft.com/office/officeart/2005/8/layout/pyramid3"/>
    <dgm:cxn modelId="{2CF1AAF6-5707-4B8A-BAA0-7DC5B294F365}" type="presParOf" srcId="{2BBF85E3-90C0-4EA4-9467-C8C33DDE66B4}" destId="{D304E74B-7245-45AB-BAD0-4E29E2459940}" srcOrd="0" destOrd="0" presId="urn:microsoft.com/office/officeart/2005/8/layout/pyramid3"/>
    <dgm:cxn modelId="{3445A4BE-49CC-4B72-8FCA-FA736522C464}" type="presParOf" srcId="{2BBF85E3-90C0-4EA4-9467-C8C33DDE66B4}" destId="{BE34C89A-E220-4A76-84E0-3A3D1FEC7BCA}" srcOrd="1" destOrd="0" presId="urn:microsoft.com/office/officeart/2005/8/layout/pyramid3"/>
    <dgm:cxn modelId="{0FEEF25A-E0AE-4C72-8CDF-C07867D3D84F}" type="presParOf" srcId="{F2800261-2BE3-4047-8B9B-18645E1DC906}" destId="{C6859A7C-1C01-4258-B45F-B79B9A9EF45A}" srcOrd="1" destOrd="0" presId="urn:microsoft.com/office/officeart/2005/8/layout/pyramid3"/>
    <dgm:cxn modelId="{07E83356-CAE8-4597-8BFE-FEB6BFF6D89D}" type="presParOf" srcId="{C6859A7C-1C01-4258-B45F-B79B9A9EF45A}" destId="{E248A19B-0643-4C9E-900F-71BDF8F046BA}" srcOrd="0" destOrd="0" presId="urn:microsoft.com/office/officeart/2005/8/layout/pyramid3"/>
    <dgm:cxn modelId="{385EF4C5-B0A3-4538-B3FB-D51420C7A95A}" type="presParOf" srcId="{C6859A7C-1C01-4258-B45F-B79B9A9EF45A}" destId="{E97219FB-7571-45DE-8148-2CBCABBAB439}" srcOrd="1" destOrd="0" presId="urn:microsoft.com/office/officeart/2005/8/layout/pyramid3"/>
    <dgm:cxn modelId="{BA5A7783-5503-411A-8A5A-542BEDDDB9F5}" type="presParOf" srcId="{F2800261-2BE3-4047-8B9B-18645E1DC906}" destId="{15DB875F-1785-4CC9-86A6-7517BE0CF7C2}" srcOrd="2" destOrd="0" presId="urn:microsoft.com/office/officeart/2005/8/layout/pyramid3"/>
    <dgm:cxn modelId="{C7E9A814-B6EA-4D71-AD8C-7F30DED28368}" type="presParOf" srcId="{15DB875F-1785-4CC9-86A6-7517BE0CF7C2}" destId="{CCA6546C-685A-46EC-A407-4856BC56EF17}" srcOrd="0" destOrd="0" presId="urn:microsoft.com/office/officeart/2005/8/layout/pyramid3"/>
    <dgm:cxn modelId="{1841F3F2-2A38-442E-8159-78CD852D986A}" type="presParOf" srcId="{15DB875F-1785-4CC9-86A6-7517BE0CF7C2}" destId="{1EA417B0-F8DD-4BBB-A570-E95CDE32BF24}" srcOrd="1" destOrd="0" presId="urn:microsoft.com/office/officeart/2005/8/layout/pyramid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04E74B-7245-45AB-BAD0-4E29E2459940}">
      <dsp:nvSpPr>
        <dsp:cNvPr id="0" name=""/>
        <dsp:cNvSpPr/>
      </dsp:nvSpPr>
      <dsp:spPr>
        <a:xfrm rot="10800000">
          <a:off x="0" y="0"/>
          <a:ext cx="8856983" cy="1575047"/>
        </a:xfrm>
        <a:prstGeom prst="trapezoid">
          <a:avLst>
            <a:gd name="adj" fmla="val 93722"/>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de-DE" sz="2400" b="1" kern="1200" dirty="0">
              <a:solidFill>
                <a:schemeClr val="bg1"/>
              </a:solidFill>
            </a:rPr>
            <a:t>37,4 % </a:t>
          </a:r>
          <a:r>
            <a:rPr lang="lv-LV" sz="2400" b="1" kern="1200" dirty="0" smtClean="0">
              <a:solidFill>
                <a:schemeClr val="bg1"/>
              </a:solidFill>
            </a:rPr>
            <a:t>-pieejams pēc normatīvajos aktos noteikto aizliegumu ievērošanas</a:t>
          </a:r>
        </a:p>
      </dsp:txBody>
      <dsp:txXfrm rot="-10800000">
        <a:off x="1549972" y="0"/>
        <a:ext cx="5757038" cy="1575047"/>
      </dsp:txXfrm>
    </dsp:sp>
    <dsp:sp modelId="{E248A19B-0643-4C9E-900F-71BDF8F046BA}">
      <dsp:nvSpPr>
        <dsp:cNvPr id="0" name=""/>
        <dsp:cNvSpPr/>
      </dsp:nvSpPr>
      <dsp:spPr>
        <a:xfrm rot="10800000">
          <a:off x="1476163" y="1575048"/>
          <a:ext cx="5904655" cy="1575047"/>
        </a:xfrm>
        <a:prstGeom prst="trapezoid">
          <a:avLst>
            <a:gd name="adj" fmla="val 93722"/>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de-DE" sz="2000" b="1" kern="1200" dirty="0">
              <a:solidFill>
                <a:schemeClr val="tx2"/>
              </a:solidFill>
            </a:rPr>
            <a:t>5,2 % </a:t>
          </a:r>
          <a:r>
            <a:rPr lang="lv-LV" sz="2000" b="1" kern="1200" dirty="0" smtClean="0">
              <a:solidFill>
                <a:schemeClr val="tx2"/>
              </a:solidFill>
            </a:rPr>
            <a:t>- pieejams pēc plānošanas ierobežojumu izvērtēšanas (</a:t>
          </a:r>
          <a:r>
            <a:rPr lang="lv-LV" sz="2000" b="0" i="1" kern="1200" dirty="0" smtClean="0">
              <a:solidFill>
                <a:schemeClr val="tx2"/>
              </a:solidFill>
            </a:rPr>
            <a:t>izsvītrotas teritorijas, kurās vēja enerģijas izmantošana nebūtu vēlama</a:t>
          </a:r>
          <a:r>
            <a:rPr lang="lv-LV" sz="2000" b="1" kern="1200" dirty="0" smtClean="0">
              <a:solidFill>
                <a:schemeClr val="tx2"/>
              </a:solidFill>
            </a:rPr>
            <a:t>)</a:t>
          </a:r>
          <a:endParaRPr lang="de-DE" sz="2000" b="1" kern="1200" dirty="0">
            <a:solidFill>
              <a:schemeClr val="tx2"/>
            </a:solidFill>
          </a:endParaRPr>
        </a:p>
      </dsp:txBody>
      <dsp:txXfrm rot="-10800000">
        <a:off x="2509478" y="1575048"/>
        <a:ext cx="3838025" cy="1575047"/>
      </dsp:txXfrm>
    </dsp:sp>
    <dsp:sp modelId="{CCA6546C-685A-46EC-A407-4856BC56EF17}">
      <dsp:nvSpPr>
        <dsp:cNvPr id="0" name=""/>
        <dsp:cNvSpPr/>
      </dsp:nvSpPr>
      <dsp:spPr>
        <a:xfrm rot="10800000">
          <a:off x="2952327" y="3150096"/>
          <a:ext cx="2952327" cy="1575047"/>
        </a:xfrm>
        <a:prstGeom prst="trapezoid">
          <a:avLst>
            <a:gd name="adj" fmla="val 93722"/>
          </a:avLst>
        </a:prstGeom>
        <a:solidFill>
          <a:schemeClr val="accent3">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t" anchorCtr="0">
          <a:noAutofit/>
        </a:bodyPr>
        <a:lstStyle/>
        <a:p>
          <a:pPr lvl="0" algn="ctr" defTabSz="355600">
            <a:lnSpc>
              <a:spcPct val="90000"/>
            </a:lnSpc>
            <a:spcBef>
              <a:spcPct val="0"/>
            </a:spcBef>
            <a:spcAft>
              <a:spcPts val="0"/>
            </a:spcAft>
          </a:pPr>
          <a:endParaRPr lang="de-DE" sz="800" b="0" kern="1200" dirty="0">
            <a:solidFill>
              <a:schemeClr val="tx2"/>
            </a:solidFill>
          </a:endParaRPr>
        </a:p>
        <a:p>
          <a:pPr lvl="0" algn="ctr" defTabSz="355600">
            <a:lnSpc>
              <a:spcPct val="90000"/>
            </a:lnSpc>
            <a:spcBef>
              <a:spcPct val="0"/>
            </a:spcBef>
            <a:spcAft>
              <a:spcPts val="0"/>
            </a:spcAft>
          </a:pPr>
          <a:r>
            <a:rPr lang="de-DE" sz="2000" b="1" kern="1200" dirty="0">
              <a:solidFill>
                <a:schemeClr val="tx2"/>
              </a:solidFill>
            </a:rPr>
            <a:t>1,98 % </a:t>
          </a:r>
          <a:r>
            <a:rPr lang="lv-LV" sz="2000" b="1" kern="1200" dirty="0" smtClean="0">
              <a:solidFill>
                <a:schemeClr val="tx2"/>
              </a:solidFill>
            </a:rPr>
            <a:t>- noteikts, </a:t>
          </a:r>
        </a:p>
        <a:p>
          <a:pPr lvl="0" algn="ctr" defTabSz="355600">
            <a:lnSpc>
              <a:spcPct val="90000"/>
            </a:lnSpc>
            <a:spcBef>
              <a:spcPct val="0"/>
            </a:spcBef>
            <a:spcAft>
              <a:spcPts val="0"/>
            </a:spcAft>
          </a:pPr>
          <a:r>
            <a:rPr lang="lv-LV" sz="2000" b="1" kern="1200" dirty="0" smtClean="0">
              <a:solidFill>
                <a:schemeClr val="tx2"/>
              </a:solidFill>
            </a:rPr>
            <a:t>ņemot vērā teritoriju </a:t>
          </a:r>
          <a:r>
            <a:rPr lang="de-DE" sz="2000" b="1" kern="1200" dirty="0" smtClean="0">
              <a:solidFill>
                <a:schemeClr val="tx2"/>
              </a:solidFill>
            </a:rPr>
            <a:t>individu</a:t>
          </a:r>
          <a:r>
            <a:rPr lang="lv-LV" sz="2000" b="1" kern="1200" dirty="0" err="1" smtClean="0">
              <a:solidFill>
                <a:schemeClr val="tx2"/>
              </a:solidFill>
            </a:rPr>
            <a:t>ālo</a:t>
          </a:r>
          <a:r>
            <a:rPr lang="lv-LV" sz="2000" b="1" kern="1200" dirty="0" smtClean="0">
              <a:solidFill>
                <a:schemeClr val="tx2"/>
              </a:solidFill>
            </a:rPr>
            <a:t> pārbaudi</a:t>
          </a:r>
          <a:endParaRPr lang="de-DE" sz="2000" b="1" kern="1200" dirty="0">
            <a:solidFill>
              <a:schemeClr val="tx2"/>
            </a:solidFill>
          </a:endParaRPr>
        </a:p>
      </dsp:txBody>
      <dsp:txXfrm rot="-10800000">
        <a:off x="2952327" y="3150096"/>
        <a:ext cx="2952327" cy="1575047"/>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C948556-114C-4B42-B4D9-BCC19F2FFC81}" type="datetimeFigureOut">
              <a:rPr lang="de-DE" smtClean="0"/>
              <a:pPr/>
              <a:t>18.09.2020</a:t>
            </a:fld>
            <a:endParaRPr lang="de-DE"/>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D1471B3-28EF-4902-8030-59B02FE5310D}" type="slidenum">
              <a:rPr lang="de-DE" smtClean="0"/>
              <a:pPr/>
              <a:t>‹#›</a:t>
            </a:fld>
            <a:endParaRPr lang="de-DE"/>
          </a:p>
        </p:txBody>
      </p:sp>
    </p:spTree>
    <p:extLst>
      <p:ext uri="{BB962C8B-B14F-4D97-AF65-F5344CB8AC3E}">
        <p14:creationId xmlns:p14="http://schemas.microsoft.com/office/powerpoint/2010/main" val="7403908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A8AF27-ED20-4B23-95B9-B224E16F484A}" type="datetimeFigureOut">
              <a:rPr lang="de-DE" smtClean="0"/>
              <a:pPr/>
              <a:t>18.09.2020</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D216A9-DA55-427F-A1E8-B58886E15CD0}" type="slidenum">
              <a:rPr lang="de-DE" smtClean="0"/>
              <a:pPr/>
              <a:t>‹#›</a:t>
            </a:fld>
            <a:endParaRPr lang="de-DE"/>
          </a:p>
        </p:txBody>
      </p:sp>
    </p:spTree>
    <p:extLst>
      <p:ext uri="{BB962C8B-B14F-4D97-AF65-F5344CB8AC3E}">
        <p14:creationId xmlns:p14="http://schemas.microsoft.com/office/powerpoint/2010/main" val="3044177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2BD216A9-DA55-427F-A1E8-B58886E15CD0}" type="slidenum">
              <a:rPr lang="de-DE" smtClean="0"/>
              <a:pPr/>
              <a:t>1</a:t>
            </a:fld>
            <a:endParaRPr lang="de-DE"/>
          </a:p>
        </p:txBody>
      </p:sp>
    </p:spTree>
    <p:extLst>
      <p:ext uri="{BB962C8B-B14F-4D97-AF65-F5344CB8AC3E}">
        <p14:creationId xmlns:p14="http://schemas.microsoft.com/office/powerpoint/2010/main" val="2135354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10"/>
          </p:nvPr>
        </p:nvSpPr>
        <p:spPr/>
        <p:txBody>
          <a:bodyPr/>
          <a:lstStyle/>
          <a:p>
            <a:fld id="{E224C0B6-0BD5-49E4-9C80-66C62209AAF9}" type="slidenum">
              <a:rPr lang="lv-LV" smtClean="0"/>
              <a:t>2</a:t>
            </a:fld>
            <a:endParaRPr lang="lv-LV"/>
          </a:p>
        </p:txBody>
      </p:sp>
    </p:spTree>
    <p:extLst>
      <p:ext uri="{BB962C8B-B14F-4D97-AF65-F5344CB8AC3E}">
        <p14:creationId xmlns:p14="http://schemas.microsoft.com/office/powerpoint/2010/main" val="3270279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Three-circle model, including core principles and context related criteria both at local and national/federal state level. Such a model can be useful due to the core criteria are formulated in a general way and they represent the basic idea of what should be included. Due to the results of </a:t>
            </a:r>
            <a:r>
              <a:rPr lang="en-US" dirty="0" err="1"/>
              <a:t>WinWind</a:t>
            </a:r>
            <a:r>
              <a:rPr lang="en-US" dirty="0"/>
              <a:t> it became obvious, that there is no single criteria catalogue that fits all national and regional contexts. Local authorities need to enrich this core (basic) set and its basic statements with their contextual knowledge and fill it with detailed criteria that fit their local and/or regional needs. In turn, the national/federal state level offers the overall context in which the criteria are used. The national laws and policies should support procedural and financial participation and other core criteria.</a:t>
            </a:r>
          </a:p>
          <a:p>
            <a:endParaRPr lang="en-US" dirty="0"/>
          </a:p>
          <a:p>
            <a:r>
              <a:rPr lang="en-US" dirty="0"/>
              <a:t>Political leadership and commitment: formulation of ambitious climate and energy policies/</a:t>
            </a:r>
            <a:r>
              <a:rPr lang="en-US" dirty="0" err="1"/>
              <a:t>programmes</a:t>
            </a:r>
            <a:r>
              <a:rPr lang="en-US" dirty="0"/>
              <a:t>/strategies/laws to strive for certain goals like energy independency or an increase of renewable energy sources (see for example Thuringia or </a:t>
            </a:r>
            <a:r>
              <a:rPr lang="en-US" dirty="0" err="1"/>
              <a:t>Vidzeme</a:t>
            </a:r>
            <a:r>
              <a:rPr lang="en-US" dirty="0"/>
              <a:t>). Or on the community level the role played by the local political leaders  and the formulation of visions for a better future for local economy and residents (like in </a:t>
            </a:r>
            <a:r>
              <a:rPr lang="en-US" dirty="0" err="1"/>
              <a:t>Kisielice</a:t>
            </a:r>
            <a:r>
              <a:rPr lang="en-US" dirty="0"/>
              <a:t>, Abruzzo, Sardinia and </a:t>
            </a:r>
            <a:r>
              <a:rPr lang="en-US" dirty="0" err="1"/>
              <a:t>Neuenkirchen</a:t>
            </a:r>
            <a:r>
              <a:rPr lang="en-US" dirty="0"/>
              <a:t>).</a:t>
            </a:r>
            <a:endParaRPr lang="de-DE" dirty="0"/>
          </a:p>
        </p:txBody>
      </p:sp>
      <p:sp>
        <p:nvSpPr>
          <p:cNvPr id="4" name="Foliennummernplatzhalter 3"/>
          <p:cNvSpPr>
            <a:spLocks noGrp="1"/>
          </p:cNvSpPr>
          <p:nvPr>
            <p:ph type="sldNum" sz="quarter" idx="10"/>
          </p:nvPr>
        </p:nvSpPr>
        <p:spPr/>
        <p:txBody>
          <a:bodyPr/>
          <a:lstStyle/>
          <a:p>
            <a:fld id="{AD5B3B3B-90E3-41E9-92B1-E0A9E93B05C3}" type="slidenum">
              <a:rPr lang="de-DE" smtClean="0"/>
              <a:t>6</a:t>
            </a:fld>
            <a:endParaRPr lang="de-DE"/>
          </a:p>
        </p:txBody>
      </p:sp>
    </p:spTree>
    <p:extLst>
      <p:ext uri="{BB962C8B-B14F-4D97-AF65-F5344CB8AC3E}">
        <p14:creationId xmlns:p14="http://schemas.microsoft.com/office/powerpoint/2010/main" val="31633164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18" Type="http://schemas.openxmlformats.org/officeDocument/2006/relationships/image" Target="../media/image16.jpeg"/><Relationship Id="rId3" Type="http://schemas.openxmlformats.org/officeDocument/2006/relationships/image" Target="../media/image2.jpeg"/><Relationship Id="rId7" Type="http://schemas.openxmlformats.org/officeDocument/2006/relationships/image" Target="../media/image5.jpeg"/><Relationship Id="rId12" Type="http://schemas.openxmlformats.org/officeDocument/2006/relationships/image" Target="../media/image10.jpeg"/><Relationship Id="rId17" Type="http://schemas.openxmlformats.org/officeDocument/2006/relationships/image" Target="../media/image15.png"/><Relationship Id="rId2" Type="http://schemas.openxmlformats.org/officeDocument/2006/relationships/image" Target="../media/image1.png"/><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hyperlink" Target="mailto:info-winwind@PolSoz.FU-Berlin.de" TargetMode="External"/><Relationship Id="rId11" Type="http://schemas.openxmlformats.org/officeDocument/2006/relationships/image" Target="../media/image9.jpeg"/><Relationship Id="rId5" Type="http://schemas.openxmlformats.org/officeDocument/2006/relationships/hyperlink" Target="http://www.winwind-project.eu/" TargetMode="External"/><Relationship Id="rId15" Type="http://schemas.openxmlformats.org/officeDocument/2006/relationships/image" Target="../media/image13.png"/><Relationship Id="rId10" Type="http://schemas.openxmlformats.org/officeDocument/2006/relationships/image" Target="../media/image8.jpeg"/><Relationship Id="rId19" Type="http://schemas.openxmlformats.org/officeDocument/2006/relationships/image" Target="../media/image17.png"/><Relationship Id="rId4" Type="http://schemas.openxmlformats.org/officeDocument/2006/relationships/image" Target="../media/image3.png"/><Relationship Id="rId9" Type="http://schemas.openxmlformats.org/officeDocument/2006/relationships/image" Target="../media/image7.jpeg"/><Relationship Id="rId14" Type="http://schemas.openxmlformats.org/officeDocument/2006/relationships/image" Target="../media/image12.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2" name="Picture 11" descr="WinWind_wave.png"/>
          <p:cNvPicPr>
            <a:picLocks noChangeAspect="1"/>
          </p:cNvPicPr>
          <p:nvPr userDrawn="1"/>
        </p:nvPicPr>
        <p:blipFill>
          <a:blip r:embed="rId2" cstate="print"/>
          <a:stretch>
            <a:fillRect/>
          </a:stretch>
        </p:blipFill>
        <p:spPr>
          <a:xfrm>
            <a:off x="1172" y="260648"/>
            <a:ext cx="9142828" cy="1903412"/>
          </a:xfrm>
          <a:prstGeom prst="rect">
            <a:avLst/>
          </a:prstGeom>
        </p:spPr>
      </p:pic>
      <p:sp>
        <p:nvSpPr>
          <p:cNvPr id="2" name="Title 1"/>
          <p:cNvSpPr>
            <a:spLocks noGrp="1"/>
          </p:cNvSpPr>
          <p:nvPr>
            <p:ph type="ctrTitle"/>
          </p:nvPr>
        </p:nvSpPr>
        <p:spPr>
          <a:xfrm>
            <a:off x="683568" y="2276872"/>
            <a:ext cx="7772400" cy="1470025"/>
          </a:xfrm>
        </p:spPr>
        <p:txBody>
          <a:bodyPr>
            <a:normAutofit/>
          </a:bodyPr>
          <a:lstStyle>
            <a:lvl1pPr>
              <a:defRPr sz="4000">
                <a:latin typeface="Arial" pitchFamily="34" charset="0"/>
                <a:cs typeface="Arial" pitchFamily="34" charset="0"/>
              </a:defRPr>
            </a:lvl1pPr>
          </a:lstStyle>
          <a:p>
            <a:endParaRPr lang="de-DE" dirty="0"/>
          </a:p>
        </p:txBody>
      </p:sp>
      <p:pic>
        <p:nvPicPr>
          <p:cNvPr id="15" name="Picture 2"/>
          <p:cNvPicPr>
            <a:picLocks noChangeAspect="1"/>
          </p:cNvPicPr>
          <p:nvPr userDrawn="1"/>
        </p:nvPicPr>
        <p:blipFill>
          <a:blip r:embed="rId3" cstate="print"/>
          <a:srcRect/>
          <a:stretch>
            <a:fillRect/>
          </a:stretch>
        </p:blipFill>
        <p:spPr bwMode="auto">
          <a:xfrm>
            <a:off x="468313" y="6165850"/>
            <a:ext cx="863600" cy="576263"/>
          </a:xfrm>
          <a:prstGeom prst="rect">
            <a:avLst/>
          </a:prstGeom>
          <a:noFill/>
          <a:ln w="9525">
            <a:noFill/>
            <a:miter lim="800000"/>
            <a:headEnd/>
            <a:tailEnd/>
          </a:ln>
        </p:spPr>
      </p:pic>
      <p:sp>
        <p:nvSpPr>
          <p:cNvPr id="17" name="TextBox 16"/>
          <p:cNvSpPr txBox="1">
            <a:spLocks noChangeArrowheads="1"/>
          </p:cNvSpPr>
          <p:nvPr userDrawn="1"/>
        </p:nvSpPr>
        <p:spPr bwMode="auto">
          <a:xfrm>
            <a:off x="1475656" y="6309320"/>
            <a:ext cx="7200081" cy="276999"/>
          </a:xfrm>
          <a:prstGeom prst="rect">
            <a:avLst/>
          </a:prstGeom>
          <a:noFill/>
          <a:ln>
            <a:noFill/>
          </a:ln>
        </p:spPr>
        <p:txBody>
          <a:bodyPr wrap="square" lIns="0" tIns="0" rIns="0" bIns="0">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de-DE" sz="900" dirty="0">
                <a:solidFill>
                  <a:srgbClr val="7F7F7F"/>
                </a:solidFill>
                <a:latin typeface="Segoe UI" panose="020B0502040204020203" pitchFamily="34" charset="0"/>
                <a:cs typeface="Segoe UI" panose="020B0502040204020203" pitchFamily="34" charset="0"/>
              </a:rPr>
              <a:t>This project has received funding from the European Union’s Horizon 2020 research and innovation programme under grant agreement no 764717. The sole responsibility for the content of this presentation lies with its author and in no way reflects the views of the European Union.</a:t>
            </a:r>
            <a:endParaRPr lang="en-GB" altLang="de-DE" sz="900" dirty="0">
              <a:solidFill>
                <a:srgbClr val="7F7F7F"/>
              </a:solidFill>
              <a:latin typeface="Segoe UI" panose="020B0502040204020203" pitchFamily="34" charset="0"/>
              <a:cs typeface="Segoe UI" panose="020B0502040204020203" pitchFamily="34" charset="0"/>
            </a:endParaRPr>
          </a:p>
        </p:txBody>
      </p:sp>
      <p:pic>
        <p:nvPicPr>
          <p:cNvPr id="18" name="Picture 17" descr="WinWind-logo_RGB-office.png"/>
          <p:cNvPicPr>
            <a:picLocks noChangeAspect="1"/>
          </p:cNvPicPr>
          <p:nvPr userDrawn="1"/>
        </p:nvPicPr>
        <p:blipFill>
          <a:blip r:embed="rId4" cstate="print"/>
          <a:stretch>
            <a:fillRect/>
          </a:stretch>
        </p:blipFill>
        <p:spPr>
          <a:xfrm>
            <a:off x="36576" y="61768"/>
            <a:ext cx="4319025" cy="14386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WinWind_wave.png"/>
          <p:cNvPicPr>
            <a:picLocks noChangeAspect="1"/>
          </p:cNvPicPr>
          <p:nvPr userDrawn="1"/>
        </p:nvPicPr>
        <p:blipFill>
          <a:blip r:embed="rId2" cstate="print">
            <a:duotone>
              <a:schemeClr val="bg2">
                <a:shade val="45000"/>
                <a:satMod val="135000"/>
              </a:schemeClr>
              <a:prstClr val="white"/>
            </a:duotone>
          </a:blip>
          <a:stretch>
            <a:fillRect/>
          </a:stretch>
        </p:blipFill>
        <p:spPr>
          <a:xfrm>
            <a:off x="0" y="5386636"/>
            <a:ext cx="9396536" cy="1471364"/>
          </a:xfrm>
          <a:prstGeom prst="rect">
            <a:avLst/>
          </a:prstGeom>
        </p:spPr>
      </p:pic>
      <p:sp>
        <p:nvSpPr>
          <p:cNvPr id="2" name="Title 1"/>
          <p:cNvSpPr>
            <a:spLocks noGrp="1"/>
          </p:cNvSpPr>
          <p:nvPr>
            <p:ph type="title"/>
          </p:nvPr>
        </p:nvSpPr>
        <p:spPr>
          <a:xfrm>
            <a:off x="927300" y="116632"/>
            <a:ext cx="7272808" cy="1143000"/>
          </a:xfrm>
        </p:spPr>
        <p:txBody>
          <a:bodyPr>
            <a:normAutofit/>
          </a:bodyPr>
          <a:lstStyle>
            <a:lvl1pPr>
              <a:defRPr sz="3400"/>
            </a:lvl1pPr>
          </a:lstStyle>
          <a:p>
            <a:r>
              <a:rPr lang="en-US" dirty="0"/>
              <a:t>Click to edit Master title style</a:t>
            </a:r>
            <a:endParaRPr lang="de-DE" dirty="0"/>
          </a:p>
        </p:txBody>
      </p:sp>
      <p:sp>
        <p:nvSpPr>
          <p:cNvPr id="3" name="Content Placeholder 2"/>
          <p:cNvSpPr>
            <a:spLocks noGrp="1"/>
          </p:cNvSpPr>
          <p:nvPr>
            <p:ph idx="1"/>
          </p:nvPr>
        </p:nvSpPr>
        <p:spPr>
          <a:xfrm>
            <a:off x="467544" y="1628800"/>
            <a:ext cx="8229600" cy="4525963"/>
          </a:xfrm>
        </p:spPr>
        <p:txBody>
          <a:bodyPr/>
          <a:lstStyle>
            <a:lvl1pPr>
              <a:buClr>
                <a:srgbClr val="004C90"/>
              </a:buClr>
              <a:defRPr sz="2600"/>
            </a:lvl1pPr>
            <a:lvl2pPr>
              <a:buClr>
                <a:srgbClr val="B9CF2B"/>
              </a:buClr>
              <a:buFont typeface="Arial" pitchFamily="34" charset="0"/>
              <a:buChar char="•"/>
              <a:defRPr sz="2400"/>
            </a:lvl2pPr>
            <a:lvl3pPr>
              <a:buClr>
                <a:srgbClr val="B9CF2B"/>
              </a:buClr>
              <a:defRPr sz="2400"/>
            </a:lvl3pPr>
          </a:lstStyle>
          <a:p>
            <a:pPr lvl="0"/>
            <a:r>
              <a:rPr lang="en-US" dirty="0"/>
              <a:t>Click to edit Master text styles</a:t>
            </a:r>
          </a:p>
          <a:p>
            <a:pPr lvl="1"/>
            <a:r>
              <a:rPr lang="en-US" dirty="0"/>
              <a:t>Second level</a:t>
            </a:r>
          </a:p>
          <a:p>
            <a:pPr lvl="2"/>
            <a:r>
              <a:rPr lang="en-US" dirty="0"/>
              <a:t>Third level</a:t>
            </a:r>
          </a:p>
        </p:txBody>
      </p:sp>
      <p:sp>
        <p:nvSpPr>
          <p:cNvPr id="10" name="Rectangle 9"/>
          <p:cNvSpPr/>
          <p:nvPr userDrawn="1"/>
        </p:nvSpPr>
        <p:spPr>
          <a:xfrm>
            <a:off x="0" y="1340768"/>
            <a:ext cx="9144000" cy="72008"/>
          </a:xfrm>
          <a:prstGeom prst="rect">
            <a:avLst/>
          </a:prstGeom>
          <a:solidFill>
            <a:srgbClr val="B9CF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1" name="Rectangle 10"/>
          <p:cNvSpPr/>
          <p:nvPr userDrawn="1"/>
        </p:nvSpPr>
        <p:spPr>
          <a:xfrm>
            <a:off x="0" y="1412776"/>
            <a:ext cx="6732240" cy="72008"/>
          </a:xfrm>
          <a:prstGeom prst="rect">
            <a:avLst/>
          </a:prstGeom>
          <a:solidFill>
            <a:srgbClr val="6694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2" name="Picture 11" descr="icon.png"/>
          <p:cNvPicPr>
            <a:picLocks noChangeAspect="1"/>
          </p:cNvPicPr>
          <p:nvPr userDrawn="1"/>
        </p:nvPicPr>
        <p:blipFill>
          <a:blip r:embed="rId3" cstate="print"/>
          <a:stretch>
            <a:fillRect/>
          </a:stretch>
        </p:blipFill>
        <p:spPr>
          <a:xfrm>
            <a:off x="107504" y="188640"/>
            <a:ext cx="776086" cy="864096"/>
          </a:xfrm>
          <a:prstGeom prst="rect">
            <a:avLst/>
          </a:prstGeom>
        </p:spPr>
      </p:pic>
      <p:sp>
        <p:nvSpPr>
          <p:cNvPr id="20" name="Rectangle 19"/>
          <p:cNvSpPr/>
          <p:nvPr userDrawn="1"/>
        </p:nvSpPr>
        <p:spPr>
          <a:xfrm>
            <a:off x="6659724" y="1412776"/>
            <a:ext cx="2484276" cy="72008"/>
          </a:xfrm>
          <a:prstGeom prst="rect">
            <a:avLst/>
          </a:prstGeom>
          <a:solidFill>
            <a:srgbClr val="9B2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1" name="Rectangle 40"/>
          <p:cNvSpPr/>
          <p:nvPr userDrawn="1"/>
        </p:nvSpPr>
        <p:spPr>
          <a:xfrm>
            <a:off x="323528" y="4437112"/>
            <a:ext cx="8568952" cy="1505312"/>
          </a:xfrm>
          <a:prstGeom prst="rect">
            <a:avLst/>
          </a:prstGeom>
          <a:noFill/>
          <a:ln w="12700">
            <a:solidFill>
              <a:srgbClr val="6694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Picture 9" descr="WinWind_wave.png"/>
          <p:cNvPicPr>
            <a:picLocks noChangeAspect="1"/>
          </p:cNvPicPr>
          <p:nvPr userDrawn="1"/>
        </p:nvPicPr>
        <p:blipFill>
          <a:blip r:embed="rId2" cstate="print"/>
          <a:stretch>
            <a:fillRect/>
          </a:stretch>
        </p:blipFill>
        <p:spPr>
          <a:xfrm>
            <a:off x="0" y="0"/>
            <a:ext cx="9144000" cy="1806320"/>
          </a:xfrm>
          <a:prstGeom prst="rect">
            <a:avLst/>
          </a:prstGeom>
        </p:spPr>
      </p:pic>
      <p:pic>
        <p:nvPicPr>
          <p:cNvPr id="7" name="Picture 2"/>
          <p:cNvPicPr>
            <a:picLocks noChangeAspect="1"/>
          </p:cNvPicPr>
          <p:nvPr userDrawn="1"/>
        </p:nvPicPr>
        <p:blipFill>
          <a:blip r:embed="rId3" cstate="print"/>
          <a:srcRect/>
          <a:stretch>
            <a:fillRect/>
          </a:stretch>
        </p:blipFill>
        <p:spPr bwMode="auto">
          <a:xfrm>
            <a:off x="468313" y="6165850"/>
            <a:ext cx="863600" cy="576263"/>
          </a:xfrm>
          <a:prstGeom prst="rect">
            <a:avLst/>
          </a:prstGeom>
          <a:noFill/>
          <a:ln w="9525">
            <a:noFill/>
            <a:miter lim="800000"/>
            <a:headEnd/>
            <a:tailEnd/>
          </a:ln>
        </p:spPr>
      </p:pic>
      <p:sp>
        <p:nvSpPr>
          <p:cNvPr id="8" name="TextBox 7"/>
          <p:cNvSpPr txBox="1">
            <a:spLocks noChangeArrowheads="1"/>
          </p:cNvSpPr>
          <p:nvPr userDrawn="1"/>
        </p:nvSpPr>
        <p:spPr bwMode="auto">
          <a:xfrm>
            <a:off x="1475656" y="6309320"/>
            <a:ext cx="7200081" cy="276999"/>
          </a:xfrm>
          <a:prstGeom prst="rect">
            <a:avLst/>
          </a:prstGeom>
          <a:noFill/>
          <a:ln>
            <a:noFill/>
          </a:ln>
        </p:spPr>
        <p:txBody>
          <a:bodyPr wrap="square" lIns="0" tIns="0" rIns="0" bIns="0">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de-DE" sz="900" dirty="0">
                <a:solidFill>
                  <a:srgbClr val="7F7F7F"/>
                </a:solidFill>
                <a:latin typeface="Segoe UI" panose="020B0502040204020203" pitchFamily="34" charset="0"/>
                <a:cs typeface="Segoe UI" panose="020B0502040204020203" pitchFamily="34" charset="0"/>
              </a:rPr>
              <a:t>This project has received funding from the European Union’s Horizon 2020 research and innovation programme under grant agreement no 764717. The sole responsibility for the content of this presentation lies with its author and in no way reflects the views of the European Union.</a:t>
            </a:r>
            <a:endParaRPr lang="en-GB" altLang="de-DE" sz="900" dirty="0">
              <a:solidFill>
                <a:srgbClr val="7F7F7F"/>
              </a:solidFill>
              <a:latin typeface="Segoe UI" panose="020B0502040204020203" pitchFamily="34" charset="0"/>
              <a:cs typeface="Segoe UI" panose="020B0502040204020203" pitchFamily="34" charset="0"/>
            </a:endParaRPr>
          </a:p>
        </p:txBody>
      </p:sp>
      <p:pic>
        <p:nvPicPr>
          <p:cNvPr id="5" name="Picture 4" descr="WinWind-logo_RGB-office.png"/>
          <p:cNvPicPr>
            <a:picLocks noChangeAspect="1"/>
          </p:cNvPicPr>
          <p:nvPr userDrawn="1"/>
        </p:nvPicPr>
        <p:blipFill>
          <a:blip r:embed="rId4" cstate="print"/>
          <a:stretch>
            <a:fillRect/>
          </a:stretch>
        </p:blipFill>
        <p:spPr>
          <a:xfrm>
            <a:off x="395536" y="188640"/>
            <a:ext cx="3240665" cy="1079459"/>
          </a:xfrm>
          <a:prstGeom prst="rect">
            <a:avLst/>
          </a:prstGeom>
        </p:spPr>
      </p:pic>
      <p:sp>
        <p:nvSpPr>
          <p:cNvPr id="6" name="Rectangle 5"/>
          <p:cNvSpPr/>
          <p:nvPr userDrawn="1"/>
        </p:nvSpPr>
        <p:spPr>
          <a:xfrm>
            <a:off x="395536" y="3212976"/>
            <a:ext cx="4572000" cy="880369"/>
          </a:xfrm>
          <a:prstGeom prst="rect">
            <a:avLst/>
          </a:prstGeom>
        </p:spPr>
        <p:txBody>
          <a:bodyPr>
            <a:spAutoFit/>
          </a:bodyPr>
          <a:lstStyle/>
          <a:p>
            <a:pPr>
              <a:lnSpc>
                <a:spcPct val="150000"/>
              </a:lnSpc>
              <a:spcAft>
                <a:spcPts val="1800"/>
              </a:spcAft>
            </a:pPr>
            <a:r>
              <a:rPr lang="de-DE" sz="1800" dirty="0">
                <a:solidFill>
                  <a:schemeClr val="bg1">
                    <a:lumMod val="50000"/>
                  </a:schemeClr>
                </a:solidFill>
                <a:hlinkClick r:id="rId5"/>
              </a:rPr>
              <a:t>winwind-project.eu </a:t>
            </a:r>
            <a:r>
              <a:rPr lang="de-DE" sz="1800" dirty="0">
                <a:solidFill>
                  <a:schemeClr val="bg1">
                    <a:lumMod val="50000"/>
                  </a:schemeClr>
                </a:solidFill>
              </a:rPr>
              <a:t/>
            </a:r>
            <a:br>
              <a:rPr lang="de-DE" sz="1800" dirty="0">
                <a:solidFill>
                  <a:schemeClr val="bg1">
                    <a:lumMod val="50000"/>
                  </a:schemeClr>
                </a:solidFill>
              </a:rPr>
            </a:br>
            <a:r>
              <a:rPr lang="de-DE" sz="1800" dirty="0">
                <a:solidFill>
                  <a:schemeClr val="bg1">
                    <a:lumMod val="50000"/>
                  </a:schemeClr>
                </a:solidFill>
                <a:hlinkClick r:id="rId6"/>
              </a:rPr>
              <a:t>info-winwind@PolSoz.FU-Berlin.de</a:t>
            </a:r>
            <a:endParaRPr lang="de-DE" sz="1800" dirty="0">
              <a:solidFill>
                <a:schemeClr val="bg1">
                  <a:lumMod val="50000"/>
                </a:schemeClr>
              </a:solidFill>
            </a:endParaRPr>
          </a:p>
        </p:txBody>
      </p:sp>
      <p:pic>
        <p:nvPicPr>
          <p:cNvPr id="23" name="Picture 22" descr="14_logo ohne slogan_groß.jpg"/>
          <p:cNvPicPr>
            <a:picLocks noChangeAspect="1"/>
          </p:cNvPicPr>
          <p:nvPr userDrawn="1"/>
        </p:nvPicPr>
        <p:blipFill>
          <a:blip r:embed="rId7" cstate="print"/>
          <a:stretch>
            <a:fillRect/>
          </a:stretch>
        </p:blipFill>
        <p:spPr>
          <a:xfrm>
            <a:off x="2195736" y="4725144"/>
            <a:ext cx="1510969" cy="360040"/>
          </a:xfrm>
          <a:prstGeom prst="rect">
            <a:avLst/>
          </a:prstGeom>
        </p:spPr>
      </p:pic>
      <p:pic>
        <p:nvPicPr>
          <p:cNvPr id="24" name="Picture 23" descr="ACER.fh-3.jpg"/>
          <p:cNvPicPr>
            <a:picLocks noChangeAspect="1"/>
          </p:cNvPicPr>
          <p:nvPr userDrawn="1"/>
        </p:nvPicPr>
        <p:blipFill>
          <a:blip r:embed="rId8" cstate="print"/>
          <a:stretch>
            <a:fillRect/>
          </a:stretch>
        </p:blipFill>
        <p:spPr>
          <a:xfrm>
            <a:off x="6588224" y="5229200"/>
            <a:ext cx="1008112" cy="624863"/>
          </a:xfrm>
          <a:prstGeom prst="rect">
            <a:avLst/>
          </a:prstGeom>
        </p:spPr>
      </p:pic>
      <p:pic>
        <p:nvPicPr>
          <p:cNvPr id="25" name="Picture 24" descr="CICERO_logo_EN_RGB.jpg"/>
          <p:cNvPicPr>
            <a:picLocks noChangeAspect="1"/>
          </p:cNvPicPr>
          <p:nvPr userDrawn="1"/>
        </p:nvPicPr>
        <p:blipFill>
          <a:blip r:embed="rId9" cstate="print"/>
          <a:stretch>
            <a:fillRect/>
          </a:stretch>
        </p:blipFill>
        <p:spPr>
          <a:xfrm>
            <a:off x="467544" y="5301208"/>
            <a:ext cx="1224136" cy="518415"/>
          </a:xfrm>
          <a:prstGeom prst="rect">
            <a:avLst/>
          </a:prstGeom>
        </p:spPr>
      </p:pic>
      <p:pic>
        <p:nvPicPr>
          <p:cNvPr id="26" name="Picture 25" descr="ENEA web logo ENG.jpg"/>
          <p:cNvPicPr>
            <a:picLocks noChangeAspect="1"/>
          </p:cNvPicPr>
          <p:nvPr userDrawn="1"/>
        </p:nvPicPr>
        <p:blipFill>
          <a:blip r:embed="rId10" cstate="print"/>
          <a:stretch>
            <a:fillRect/>
          </a:stretch>
        </p:blipFill>
        <p:spPr>
          <a:xfrm>
            <a:off x="3923928" y="4653136"/>
            <a:ext cx="1368152" cy="448070"/>
          </a:xfrm>
          <a:prstGeom prst="rect">
            <a:avLst/>
          </a:prstGeom>
        </p:spPr>
      </p:pic>
      <p:pic>
        <p:nvPicPr>
          <p:cNvPr id="27" name="Picture 26" descr="fei_logo.jpg"/>
          <p:cNvPicPr>
            <a:picLocks noChangeAspect="1"/>
          </p:cNvPicPr>
          <p:nvPr userDrawn="1"/>
        </p:nvPicPr>
        <p:blipFill>
          <a:blip r:embed="rId11" cstate="print"/>
          <a:stretch>
            <a:fillRect/>
          </a:stretch>
        </p:blipFill>
        <p:spPr>
          <a:xfrm>
            <a:off x="6444208" y="4653136"/>
            <a:ext cx="774807" cy="432048"/>
          </a:xfrm>
          <a:prstGeom prst="rect">
            <a:avLst/>
          </a:prstGeom>
        </p:spPr>
      </p:pic>
      <p:pic>
        <p:nvPicPr>
          <p:cNvPr id="29" name="Picture 28" descr="ICLEI_Logo_web_white_background.jpg"/>
          <p:cNvPicPr>
            <a:picLocks noChangeAspect="1"/>
          </p:cNvPicPr>
          <p:nvPr userDrawn="1"/>
        </p:nvPicPr>
        <p:blipFill>
          <a:blip r:embed="rId12" cstate="print"/>
          <a:stretch>
            <a:fillRect/>
          </a:stretch>
        </p:blipFill>
        <p:spPr>
          <a:xfrm>
            <a:off x="7884368" y="5301208"/>
            <a:ext cx="864096" cy="523005"/>
          </a:xfrm>
          <a:prstGeom prst="rect">
            <a:avLst/>
          </a:prstGeom>
        </p:spPr>
      </p:pic>
      <p:pic>
        <p:nvPicPr>
          <p:cNvPr id="31" name="Picture 30" descr="LEIF.jpg"/>
          <p:cNvPicPr>
            <a:picLocks noChangeAspect="1"/>
          </p:cNvPicPr>
          <p:nvPr userDrawn="1"/>
        </p:nvPicPr>
        <p:blipFill>
          <a:blip r:embed="rId13" cstate="print"/>
          <a:stretch>
            <a:fillRect/>
          </a:stretch>
        </p:blipFill>
        <p:spPr>
          <a:xfrm>
            <a:off x="7596336" y="4581128"/>
            <a:ext cx="864096" cy="541188"/>
          </a:xfrm>
          <a:prstGeom prst="rect">
            <a:avLst/>
          </a:prstGeom>
        </p:spPr>
      </p:pic>
      <p:pic>
        <p:nvPicPr>
          <p:cNvPr id="33" name="Picture 32" descr="logo_in_curve.jpg"/>
          <p:cNvPicPr>
            <a:picLocks noChangeAspect="1"/>
          </p:cNvPicPr>
          <p:nvPr userDrawn="1"/>
        </p:nvPicPr>
        <p:blipFill>
          <a:blip r:embed="rId14" cstate="print"/>
          <a:stretch>
            <a:fillRect/>
          </a:stretch>
        </p:blipFill>
        <p:spPr>
          <a:xfrm>
            <a:off x="5652120" y="4581128"/>
            <a:ext cx="494857" cy="576064"/>
          </a:xfrm>
          <a:prstGeom prst="rect">
            <a:avLst/>
          </a:prstGeom>
        </p:spPr>
      </p:pic>
      <p:pic>
        <p:nvPicPr>
          <p:cNvPr id="35" name="Picture 34" descr="kape_logo_2014.png"/>
          <p:cNvPicPr>
            <a:picLocks noChangeAspect="1"/>
          </p:cNvPicPr>
          <p:nvPr userDrawn="1"/>
        </p:nvPicPr>
        <p:blipFill>
          <a:blip r:embed="rId15" cstate="print"/>
          <a:stretch>
            <a:fillRect/>
          </a:stretch>
        </p:blipFill>
        <p:spPr>
          <a:xfrm>
            <a:off x="3635896" y="5301208"/>
            <a:ext cx="1152128" cy="468789"/>
          </a:xfrm>
          <a:prstGeom prst="rect">
            <a:avLst/>
          </a:prstGeom>
        </p:spPr>
      </p:pic>
      <p:pic>
        <p:nvPicPr>
          <p:cNvPr id="36" name="Picture 35" descr="Logo ECORYS HD.png"/>
          <p:cNvPicPr>
            <a:picLocks noChangeAspect="1"/>
          </p:cNvPicPr>
          <p:nvPr userDrawn="1"/>
        </p:nvPicPr>
        <p:blipFill>
          <a:blip r:embed="rId16" cstate="print"/>
          <a:stretch>
            <a:fillRect/>
          </a:stretch>
        </p:blipFill>
        <p:spPr>
          <a:xfrm>
            <a:off x="5148064" y="5373216"/>
            <a:ext cx="1152128" cy="524393"/>
          </a:xfrm>
          <a:prstGeom prst="rect">
            <a:avLst/>
          </a:prstGeom>
        </p:spPr>
      </p:pic>
      <p:pic>
        <p:nvPicPr>
          <p:cNvPr id="37" name="Picture 36" descr="NVE_logo_red_tekst_h_engelsk.png"/>
          <p:cNvPicPr>
            <a:picLocks noChangeAspect="1"/>
          </p:cNvPicPr>
          <p:nvPr userDrawn="1"/>
        </p:nvPicPr>
        <p:blipFill>
          <a:blip r:embed="rId17" cstate="print"/>
          <a:stretch>
            <a:fillRect/>
          </a:stretch>
        </p:blipFill>
        <p:spPr>
          <a:xfrm>
            <a:off x="1907704" y="5301208"/>
            <a:ext cx="1512168" cy="460540"/>
          </a:xfrm>
          <a:prstGeom prst="rect">
            <a:avLst/>
          </a:prstGeom>
        </p:spPr>
      </p:pic>
      <p:pic>
        <p:nvPicPr>
          <p:cNvPr id="40" name="Picture 39" descr="FUB-FFU combined2.jpg"/>
          <p:cNvPicPr>
            <a:picLocks noChangeAspect="1"/>
          </p:cNvPicPr>
          <p:nvPr userDrawn="1"/>
        </p:nvPicPr>
        <p:blipFill>
          <a:blip r:embed="rId18" cstate="print"/>
          <a:stretch>
            <a:fillRect/>
          </a:stretch>
        </p:blipFill>
        <p:spPr>
          <a:xfrm>
            <a:off x="683568" y="4509120"/>
            <a:ext cx="1282918" cy="648072"/>
          </a:xfrm>
          <a:prstGeom prst="rect">
            <a:avLst/>
          </a:prstGeom>
        </p:spPr>
      </p:pic>
      <p:sp>
        <p:nvSpPr>
          <p:cNvPr id="50" name="TextBox 49"/>
          <p:cNvSpPr txBox="1"/>
          <p:nvPr userDrawn="1"/>
        </p:nvSpPr>
        <p:spPr>
          <a:xfrm>
            <a:off x="5327576" y="3212976"/>
            <a:ext cx="3816424" cy="880369"/>
          </a:xfrm>
          <a:prstGeom prst="rect">
            <a:avLst/>
          </a:prstGeom>
          <a:noFill/>
        </p:spPr>
        <p:txBody>
          <a:bodyPr wrap="square" rtlCol="0">
            <a:spAutoFit/>
          </a:bodyPr>
          <a:lstStyle/>
          <a:p>
            <a:pPr>
              <a:lnSpc>
                <a:spcPct val="150000"/>
              </a:lnSpc>
            </a:pPr>
            <a:r>
              <a:rPr lang="de-DE" dirty="0"/>
              <a:t>@</a:t>
            </a:r>
            <a:r>
              <a:rPr lang="de-DE" dirty="0" err="1"/>
              <a:t>winwind_eu</a:t>
            </a:r>
            <a:endParaRPr lang="de-DE" dirty="0"/>
          </a:p>
          <a:p>
            <a:pPr>
              <a:lnSpc>
                <a:spcPct val="150000"/>
              </a:lnSpc>
            </a:pPr>
            <a:r>
              <a:rPr lang="de-DE" dirty="0" err="1"/>
              <a:t>WinWind</a:t>
            </a:r>
            <a:r>
              <a:rPr lang="de-DE" dirty="0"/>
              <a:t> Project</a:t>
            </a:r>
          </a:p>
        </p:txBody>
      </p:sp>
      <p:pic>
        <p:nvPicPr>
          <p:cNvPr id="51" name="Picture 6" descr="Twitter_bird_logo_2012.svg.png"/>
          <p:cNvPicPr>
            <a:picLocks noChangeAspect="1"/>
          </p:cNvPicPr>
          <p:nvPr userDrawn="1"/>
        </p:nvPicPr>
        <p:blipFill>
          <a:blip r:embed="rId19" cstate="print"/>
          <a:srcRect/>
          <a:stretch>
            <a:fillRect/>
          </a:stretch>
        </p:blipFill>
        <p:spPr bwMode="auto">
          <a:xfrm>
            <a:off x="5022336" y="3338704"/>
            <a:ext cx="353938" cy="288032"/>
          </a:xfrm>
          <a:prstGeom prst="rect">
            <a:avLst/>
          </a:prstGeom>
          <a:noFill/>
          <a:ln w="9525">
            <a:noFill/>
            <a:miter lim="800000"/>
            <a:headEnd/>
            <a:tailEnd/>
          </a:ln>
        </p:spPr>
      </p:pic>
      <p:pic>
        <p:nvPicPr>
          <p:cNvPr id="52" name="Picture 4" descr="2000px-LinkedIn_Logo.svg.png"/>
          <p:cNvPicPr>
            <a:picLocks noChangeAspect="1"/>
          </p:cNvPicPr>
          <p:nvPr userDrawn="1"/>
        </p:nvPicPr>
        <p:blipFill>
          <a:blip r:embed="rId20" cstate="print"/>
          <a:srcRect l="71812"/>
          <a:stretch>
            <a:fillRect/>
          </a:stretch>
        </p:blipFill>
        <p:spPr bwMode="auto">
          <a:xfrm>
            <a:off x="5032624" y="3752464"/>
            <a:ext cx="288032" cy="277254"/>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endParaRPr lang="de-DE"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E93944-B636-4667-9398-93CD3E939E1C}" type="datetimeFigureOut">
              <a:rPr lang="de-DE" smtClean="0"/>
              <a:pPr/>
              <a:t>18.09.2020</a:t>
            </a:fld>
            <a:endParaRPr lang="de-D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56A9F2-D154-4FAC-AA3C-DFEF2839DC0C}" type="slidenum">
              <a:rPr lang="de-DE" smtClean="0"/>
              <a:pPr/>
              <a:t>‹#›</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ctr" defTabSz="914400" rtl="0" eaLnBrk="1" latinLnBrk="0" hangingPunct="1">
        <a:spcBef>
          <a:spcPct val="0"/>
        </a:spcBef>
        <a:buNone/>
        <a:defRPr sz="4400"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2348880"/>
            <a:ext cx="8784976" cy="3384376"/>
          </a:xfrm>
        </p:spPr>
        <p:txBody>
          <a:bodyPr>
            <a:noAutofit/>
          </a:bodyPr>
          <a:lstStyle/>
          <a:p>
            <a:pPr>
              <a:spcAft>
                <a:spcPts val="1200"/>
              </a:spcAft>
            </a:pPr>
            <a:r>
              <a:rPr lang="en-US" sz="1600" b="1" dirty="0"/>
              <a:t/>
            </a:r>
            <a:br>
              <a:rPr lang="en-US" sz="1600" b="1" dirty="0"/>
            </a:br>
            <a:r>
              <a:rPr lang="en-US" sz="1600" b="1" dirty="0"/>
              <a:t/>
            </a:r>
            <a:br>
              <a:rPr lang="en-US" sz="1600" b="1" dirty="0"/>
            </a:br>
            <a:r>
              <a:rPr lang="en-US" sz="1600" b="1" dirty="0"/>
              <a:t/>
            </a:r>
            <a:br>
              <a:rPr lang="en-US" sz="1600" b="1" dirty="0"/>
            </a:br>
            <a:r>
              <a:rPr lang="en-US" sz="1600" b="1" dirty="0"/>
              <a:t/>
            </a:r>
            <a:br>
              <a:rPr lang="en-US" sz="1600" b="1" dirty="0"/>
            </a:br>
            <a:r>
              <a:rPr lang="en-US" sz="1600" b="1" dirty="0"/>
              <a:t/>
            </a:r>
            <a:br>
              <a:rPr lang="en-US" sz="1600" b="1" dirty="0"/>
            </a:br>
            <a:r>
              <a:rPr lang="lv-LV" sz="1600" b="1" dirty="0"/>
              <a:t/>
            </a:r>
            <a:br>
              <a:rPr lang="lv-LV" sz="1600" b="1" dirty="0"/>
            </a:br>
            <a:r>
              <a:rPr lang="lv-LV" sz="2800" b="1" dirty="0" smtClean="0">
                <a:solidFill>
                  <a:srgbClr val="004C90"/>
                </a:solidFill>
              </a:rPr>
              <a:t>Vēja parki – labās prakses piemēri un iniciatīvas un mijiedarbība ar vietējo pašvaldību </a:t>
            </a:r>
            <a:br>
              <a:rPr lang="lv-LV" sz="2800" b="1" dirty="0" smtClean="0">
                <a:solidFill>
                  <a:srgbClr val="004C90"/>
                </a:solidFill>
              </a:rPr>
            </a:br>
            <a:r>
              <a:rPr lang="lv-LV" sz="2800" b="1" dirty="0">
                <a:solidFill>
                  <a:srgbClr val="004C90"/>
                </a:solidFill>
              </a:rPr>
              <a:t/>
            </a:r>
            <a:br>
              <a:rPr lang="lv-LV" sz="2800" b="1" dirty="0">
                <a:solidFill>
                  <a:srgbClr val="004C90"/>
                </a:solidFill>
              </a:rPr>
            </a:br>
            <a:r>
              <a:rPr lang="lv-LV" sz="2000" b="1" i="1" dirty="0" smtClean="0">
                <a:solidFill>
                  <a:srgbClr val="004C90"/>
                </a:solidFill>
              </a:rPr>
              <a:t>prezentācija sagatavota, balstoties uz </a:t>
            </a:r>
            <a:r>
              <a:rPr lang="lv-LV" sz="2000" b="1" i="1" dirty="0" err="1" smtClean="0">
                <a:solidFill>
                  <a:srgbClr val="004C90"/>
                </a:solidFill>
              </a:rPr>
              <a:t>WinWind</a:t>
            </a:r>
            <a:r>
              <a:rPr lang="lv-LV" sz="2000" b="1" i="1" dirty="0" smtClean="0">
                <a:solidFill>
                  <a:srgbClr val="004C90"/>
                </a:solidFill>
              </a:rPr>
              <a:t> projekta materiāliem, tajos sniegto analīzi, secinājumiem un piemēriem</a:t>
            </a:r>
            <a:r>
              <a:rPr lang="de-DE" sz="2800" b="1" dirty="0">
                <a:solidFill>
                  <a:srgbClr val="004C90"/>
                </a:solidFill>
              </a:rPr>
              <a:t/>
            </a:r>
            <a:br>
              <a:rPr lang="de-DE" sz="2800" b="1" dirty="0">
                <a:solidFill>
                  <a:srgbClr val="004C90"/>
                </a:solidFill>
              </a:rPr>
            </a:br>
            <a:r>
              <a:rPr lang="lv-LV" sz="2000" b="1" i="1" dirty="0" smtClean="0">
                <a:solidFill>
                  <a:srgbClr val="004C90"/>
                </a:solidFill>
              </a:rPr>
              <a:t>Ivars Kudreņickis </a:t>
            </a:r>
            <a:r>
              <a:rPr lang="de-DE" sz="1600" b="1" i="1" dirty="0" smtClean="0">
                <a:solidFill>
                  <a:srgbClr val="004C90"/>
                </a:solidFill>
              </a:rPr>
              <a:t/>
            </a:r>
            <a:br>
              <a:rPr lang="de-DE" sz="1600" b="1" i="1" dirty="0" smtClean="0">
                <a:solidFill>
                  <a:srgbClr val="004C90"/>
                </a:solidFill>
              </a:rPr>
            </a:br>
            <a:r>
              <a:rPr lang="de-DE" sz="1600" i="1" dirty="0" smtClean="0">
                <a:solidFill>
                  <a:srgbClr val="004C90"/>
                </a:solidFill>
              </a:rPr>
              <a:t>(F</a:t>
            </a:r>
            <a:r>
              <a:rPr lang="lv-LV" sz="1600" i="1" dirty="0" err="1" smtClean="0">
                <a:solidFill>
                  <a:srgbClr val="004C90"/>
                </a:solidFill>
              </a:rPr>
              <a:t>izikālās</a:t>
            </a:r>
            <a:r>
              <a:rPr lang="lv-LV" sz="1600" i="1" dirty="0" smtClean="0">
                <a:solidFill>
                  <a:srgbClr val="004C90"/>
                </a:solidFill>
              </a:rPr>
              <a:t> Enerģētikas institūts</a:t>
            </a:r>
            <a:r>
              <a:rPr lang="de-DE" sz="1600" i="1" dirty="0" smtClean="0">
                <a:solidFill>
                  <a:srgbClr val="004C90"/>
                </a:solidFill>
              </a:rPr>
              <a:t>)</a:t>
            </a:r>
            <a:r>
              <a:rPr lang="de-DE" sz="1600" i="1" dirty="0">
                <a:solidFill>
                  <a:srgbClr val="004C90"/>
                </a:solidFill>
              </a:rPr>
              <a:t/>
            </a:r>
            <a:br>
              <a:rPr lang="de-DE" sz="1600" i="1" dirty="0">
                <a:solidFill>
                  <a:srgbClr val="004C90"/>
                </a:solidFill>
              </a:rPr>
            </a:br>
            <a:r>
              <a:rPr lang="de-DE" sz="1600" i="1" dirty="0">
                <a:solidFill>
                  <a:srgbClr val="004C90"/>
                </a:solidFill>
              </a:rPr>
              <a:t/>
            </a:r>
            <a:br>
              <a:rPr lang="de-DE" sz="1600" i="1" dirty="0">
                <a:solidFill>
                  <a:srgbClr val="004C90"/>
                </a:solidFill>
              </a:rPr>
            </a:br>
            <a:r>
              <a:rPr lang="lv-LV" sz="2000" b="1" i="1" dirty="0" smtClean="0">
                <a:solidFill>
                  <a:srgbClr val="004C90"/>
                </a:solidFill>
              </a:rPr>
              <a:t>Aija </a:t>
            </a:r>
            <a:r>
              <a:rPr lang="lv-LV" sz="2000" b="1" i="1" dirty="0" err="1" smtClean="0">
                <a:solidFill>
                  <a:srgbClr val="004C90"/>
                </a:solidFill>
              </a:rPr>
              <a:t>Zučika</a:t>
            </a:r>
            <a:r>
              <a:rPr lang="de-DE" sz="2000" b="1" i="1" dirty="0" smtClean="0">
                <a:solidFill>
                  <a:srgbClr val="004C90"/>
                </a:solidFill>
              </a:rPr>
              <a:t> </a:t>
            </a:r>
            <a:r>
              <a:rPr lang="de-DE" sz="1600" b="1" i="1" dirty="0">
                <a:solidFill>
                  <a:srgbClr val="004C90"/>
                </a:solidFill>
              </a:rPr>
              <a:t/>
            </a:r>
            <a:br>
              <a:rPr lang="de-DE" sz="1600" b="1" i="1" dirty="0">
                <a:solidFill>
                  <a:srgbClr val="004C90"/>
                </a:solidFill>
              </a:rPr>
            </a:br>
            <a:r>
              <a:rPr lang="de-DE" sz="1600" i="1" dirty="0" smtClean="0">
                <a:solidFill>
                  <a:srgbClr val="004C90"/>
                </a:solidFill>
              </a:rPr>
              <a:t>(</a:t>
            </a:r>
            <a:r>
              <a:rPr lang="lv-LV" sz="1600" i="1" dirty="0" smtClean="0">
                <a:solidFill>
                  <a:srgbClr val="004C90"/>
                </a:solidFill>
              </a:rPr>
              <a:t>Latvijas Vides Investīciju Fonds</a:t>
            </a:r>
            <a:r>
              <a:rPr lang="de-DE" sz="1600" i="1" dirty="0" smtClean="0">
                <a:solidFill>
                  <a:srgbClr val="004C90"/>
                </a:solidFill>
              </a:rPr>
              <a:t>)</a:t>
            </a:r>
            <a:r>
              <a:rPr lang="de-DE" sz="1600" i="1" dirty="0">
                <a:solidFill>
                  <a:srgbClr val="004C90"/>
                </a:solidFill>
              </a:rPr>
              <a:t/>
            </a:r>
            <a:br>
              <a:rPr lang="de-DE" sz="1600" i="1" dirty="0">
                <a:solidFill>
                  <a:srgbClr val="004C90"/>
                </a:solidFill>
              </a:rPr>
            </a:br>
            <a:r>
              <a:rPr lang="en-US" sz="1600" i="1" dirty="0">
                <a:solidFill>
                  <a:srgbClr val="004C90"/>
                </a:solidFill>
              </a:rPr>
              <a:t/>
            </a:r>
            <a:br>
              <a:rPr lang="en-US" sz="1600" i="1" dirty="0">
                <a:solidFill>
                  <a:srgbClr val="004C90"/>
                </a:solidFill>
              </a:rPr>
            </a:br>
            <a:r>
              <a:rPr lang="lv-LV" sz="1600" i="1" dirty="0" smtClean="0">
                <a:solidFill>
                  <a:srgbClr val="004C90"/>
                </a:solidFill>
              </a:rPr>
              <a:t> </a:t>
            </a:r>
            <a:r>
              <a:rPr lang="lv-LV" sz="1800" b="1" dirty="0" smtClean="0">
                <a:solidFill>
                  <a:srgbClr val="009900"/>
                </a:solidFill>
              </a:rPr>
              <a:t>Zemgales </a:t>
            </a:r>
            <a:r>
              <a:rPr lang="lv-LV" sz="1800" b="1" dirty="0" smtClean="0">
                <a:solidFill>
                  <a:srgbClr val="009900"/>
                </a:solidFill>
              </a:rPr>
              <a:t>Plānošanas </a:t>
            </a:r>
            <a:r>
              <a:rPr lang="lv-LV" sz="1800" b="1" dirty="0" err="1" smtClean="0">
                <a:solidFill>
                  <a:srgbClr val="009900"/>
                </a:solidFill>
              </a:rPr>
              <a:t>reģ</a:t>
            </a:r>
            <a:r>
              <a:rPr lang="de-DE" sz="1800" b="1" dirty="0" smtClean="0">
                <a:solidFill>
                  <a:srgbClr val="009900"/>
                </a:solidFill>
              </a:rPr>
              <a:t>i</a:t>
            </a:r>
            <a:r>
              <a:rPr lang="lv-LV" sz="1800" b="1" dirty="0" err="1" smtClean="0">
                <a:solidFill>
                  <a:srgbClr val="009900"/>
                </a:solidFill>
              </a:rPr>
              <a:t>ona</a:t>
            </a:r>
            <a:r>
              <a:rPr lang="lv-LV" sz="1800" b="1" dirty="0" smtClean="0">
                <a:solidFill>
                  <a:srgbClr val="009900"/>
                </a:solidFill>
              </a:rPr>
              <a:t> Enerģētikas darba grupas sanāksmē, </a:t>
            </a:r>
            <a:br>
              <a:rPr lang="lv-LV" sz="1800" b="1" dirty="0" smtClean="0">
                <a:solidFill>
                  <a:srgbClr val="009900"/>
                </a:solidFill>
              </a:rPr>
            </a:br>
            <a:r>
              <a:rPr lang="lv-LV" sz="1800" b="1" dirty="0" smtClean="0">
                <a:solidFill>
                  <a:srgbClr val="009900"/>
                </a:solidFill>
              </a:rPr>
              <a:t>Jelgavā,  2020.gada </a:t>
            </a:r>
            <a:r>
              <a:rPr lang="lv-LV" sz="1800" b="1" dirty="0" smtClean="0">
                <a:solidFill>
                  <a:srgbClr val="009900"/>
                </a:solidFill>
              </a:rPr>
              <a:t>28.septembrī</a:t>
            </a:r>
            <a:r>
              <a:rPr lang="lv-LV" sz="2400" dirty="0"/>
              <a:t/>
            </a:r>
            <a:br>
              <a:rPr lang="lv-LV" sz="2400" dirty="0"/>
            </a:br>
            <a:r>
              <a:rPr lang="lv-LV" sz="1600" dirty="0"/>
              <a:t/>
            </a:r>
            <a:br>
              <a:rPr lang="lv-LV" sz="1600" dirty="0"/>
            </a:br>
            <a:r>
              <a:rPr lang="lv-LV" sz="1600" dirty="0"/>
              <a:t/>
            </a:r>
            <a:br>
              <a:rPr lang="lv-LV" sz="1600" dirty="0"/>
            </a:br>
            <a:r>
              <a:rPr lang="lv-LV" sz="1600" dirty="0"/>
              <a:t/>
            </a:r>
            <a:br>
              <a:rPr lang="lv-LV" sz="1600" dirty="0"/>
            </a:br>
            <a:endParaRPr lang="lv-LV"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7300" y="116632"/>
            <a:ext cx="7605140" cy="1143000"/>
          </a:xfrm>
        </p:spPr>
        <p:txBody>
          <a:bodyPr>
            <a:noAutofit/>
          </a:bodyPr>
          <a:lstStyle/>
          <a:p>
            <a:r>
              <a:rPr lang="lv-LV" sz="2400" b="1" dirty="0"/>
              <a:t>Meklenburgas-</a:t>
            </a:r>
            <a:r>
              <a:rPr lang="lv-LV" sz="2400" b="1" dirty="0" err="1"/>
              <a:t>Rietumpomerānijas</a:t>
            </a:r>
            <a:r>
              <a:rPr lang="lv-LV" sz="2400" b="1" dirty="0"/>
              <a:t> federālā zeme:</a:t>
            </a:r>
            <a:br>
              <a:rPr lang="lv-LV" sz="2400" b="1" dirty="0"/>
            </a:br>
            <a:r>
              <a:rPr lang="lv-LV" sz="2400" b="1" dirty="0"/>
              <a:t>Iedzīvotāju un pašvaldību līdzdalības likums</a:t>
            </a:r>
            <a:r>
              <a:rPr lang="lv-LV" sz="2400" dirty="0"/>
              <a:t/>
            </a:r>
            <a:br>
              <a:rPr lang="lv-LV" sz="2400" dirty="0"/>
            </a:br>
            <a:r>
              <a:rPr lang="en-US" sz="2400" i="1" dirty="0" err="1"/>
              <a:t>Bürger</a:t>
            </a:r>
            <a:r>
              <a:rPr lang="en-US" sz="2400" i="1" dirty="0"/>
              <a:t>- und </a:t>
            </a:r>
            <a:r>
              <a:rPr lang="en-US" sz="2400" i="1" dirty="0" err="1"/>
              <a:t>Gemeindenbeteiligungsgesetz</a:t>
            </a:r>
            <a:endParaRPr lang="lv-LV" sz="2400" i="1" dirty="0"/>
          </a:p>
        </p:txBody>
      </p:sp>
      <p:sp>
        <p:nvSpPr>
          <p:cNvPr id="3" name="Content Placeholder 2"/>
          <p:cNvSpPr>
            <a:spLocks noGrp="1"/>
          </p:cNvSpPr>
          <p:nvPr>
            <p:ph idx="1"/>
          </p:nvPr>
        </p:nvSpPr>
        <p:spPr>
          <a:xfrm>
            <a:off x="467544" y="1628800"/>
            <a:ext cx="8229600" cy="4968552"/>
          </a:xfrm>
        </p:spPr>
        <p:txBody>
          <a:bodyPr>
            <a:normAutofit fontScale="70000" lnSpcReduction="20000"/>
          </a:bodyPr>
          <a:lstStyle/>
          <a:p>
            <a:r>
              <a:rPr lang="lv-LV" sz="2900" dirty="0"/>
              <a:t>stājās spēkā 2016.gada maijā</a:t>
            </a:r>
          </a:p>
          <a:p>
            <a:r>
              <a:rPr lang="lv-LV" sz="2900" dirty="0"/>
              <a:t>Projekta attīstītājiem ir jāizveido ierobežotas atbildības vēja parka uzņēmums un jāpiedāvā iegādāties daļas tajā vismaz </a:t>
            </a:r>
            <a:r>
              <a:rPr lang="lv-LV" sz="2900" b="1" dirty="0"/>
              <a:t>20% </a:t>
            </a:r>
            <a:r>
              <a:rPr lang="lv-LV" sz="2900" dirty="0"/>
              <a:t>apmērā tiem iedzīvotājiem, </a:t>
            </a:r>
            <a:r>
              <a:rPr lang="lv-LV" sz="2900" b="1" dirty="0"/>
              <a:t>kuru dzīves vieta atrodas 5 km rādiusā no turbīnas </a:t>
            </a:r>
            <a:r>
              <a:rPr lang="lv-LV" sz="2900" dirty="0"/>
              <a:t>(sistēmas no 50 metru augstuma) un kuri tajā ir dzīvojuši vismaz 3 mēnešus</a:t>
            </a:r>
          </a:p>
          <a:p>
            <a:r>
              <a:rPr lang="lv-LV" sz="2900" dirty="0"/>
              <a:t>Vienas daļas maksimālā cena ir 500 EUR</a:t>
            </a:r>
          </a:p>
          <a:p>
            <a:r>
              <a:rPr lang="lv-LV" sz="2900" dirty="0"/>
              <a:t>Pašvaldības var izvēlēties alternatīvu: (i) iegādāties uzņēmuma daļas, vai arī (ii) saņemt maksājumu atkarīgu no vēja parka darba stundām </a:t>
            </a:r>
          </a:p>
          <a:p>
            <a:r>
              <a:rPr lang="lv-LV" sz="2900" dirty="0"/>
              <a:t>Projekta attīstītājs kā alternatīvu iedzīvotājiem var piedāvāt  uzkrājumu produktu</a:t>
            </a:r>
            <a:r>
              <a:rPr lang="lv-LV" sz="2900" dirty="0" smtClean="0"/>
              <a:t>.</a:t>
            </a:r>
            <a:r>
              <a:rPr lang="lv-LV" sz="2900" dirty="0" smtClean="0">
                <a:solidFill>
                  <a:srgbClr val="FF0000"/>
                </a:solidFill>
              </a:rPr>
              <a:t> </a:t>
            </a:r>
            <a:endParaRPr lang="lv-LV" sz="2900" dirty="0">
              <a:solidFill>
                <a:srgbClr val="FF0000"/>
              </a:solidFill>
            </a:endParaRPr>
          </a:p>
          <a:p>
            <a:pPr marL="0" indent="0">
              <a:buNone/>
            </a:pPr>
            <a:r>
              <a:rPr lang="lv-LV" sz="2900" i="1" dirty="0" smtClean="0"/>
              <a:t>Iedzīvotāju izvēli </a:t>
            </a:r>
            <a:r>
              <a:rPr lang="lv-LV" sz="2900" i="1" dirty="0"/>
              <a:t>lielā mērā nosaka sagaidāmie vēja parka uzņēmuma procenti un noguldījumu procenti. </a:t>
            </a:r>
          </a:p>
          <a:p>
            <a:r>
              <a:rPr lang="lv-LV" sz="2900" dirty="0"/>
              <a:t>Projekta attīstītājs var piedāvāt arī speciālu elektrības cenu attiecīgajam reģionam</a:t>
            </a:r>
          </a:p>
          <a:p>
            <a:pPr marL="0" indent="0">
              <a:buNone/>
            </a:pPr>
            <a:endParaRPr lang="lv-LV" dirty="0"/>
          </a:p>
          <a:p>
            <a:pPr marL="0" indent="0">
              <a:buNone/>
            </a:pPr>
            <a:r>
              <a:rPr lang="lv-LV" i="1" dirty="0"/>
              <a:t>Likuma atbilstību šobrīd izskata Vācijas Federālā Konstitucionālā tiesa</a:t>
            </a:r>
          </a:p>
          <a:p>
            <a:endParaRPr lang="lv-LV" dirty="0"/>
          </a:p>
        </p:txBody>
      </p:sp>
    </p:spTree>
    <p:extLst>
      <p:ext uri="{BB962C8B-B14F-4D97-AF65-F5344CB8AC3E}">
        <p14:creationId xmlns:p14="http://schemas.microsoft.com/office/powerpoint/2010/main" val="36381983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v-LV" sz="3600" b="1" dirty="0" smtClean="0">
                <a:solidFill>
                  <a:srgbClr val="00B050"/>
                </a:solidFill>
              </a:rPr>
              <a:t>Ekonomisko ieguvumu novirzes vietējai kopienai </a:t>
            </a:r>
            <a:r>
              <a:rPr lang="lv-LV" sz="3600" b="1" dirty="0" err="1" smtClean="0">
                <a:solidFill>
                  <a:srgbClr val="00B050"/>
                </a:solidFill>
              </a:rPr>
              <a:t>pemēri</a:t>
            </a:r>
            <a:r>
              <a:rPr lang="lv-LV" sz="3600" b="1" u="sng" dirty="0"/>
              <a:t/>
            </a:r>
            <a:br>
              <a:rPr lang="lv-LV" sz="3600" b="1" u="sng" dirty="0"/>
            </a:br>
            <a:endParaRPr lang="lv-LV" dirty="0"/>
          </a:p>
        </p:txBody>
      </p:sp>
      <p:sp>
        <p:nvSpPr>
          <p:cNvPr id="3" name="Content Placeholder 2"/>
          <p:cNvSpPr>
            <a:spLocks noGrp="1"/>
          </p:cNvSpPr>
          <p:nvPr>
            <p:ph idx="1"/>
          </p:nvPr>
        </p:nvSpPr>
        <p:spPr>
          <a:xfrm>
            <a:off x="107504" y="1628800"/>
            <a:ext cx="8928992" cy="4525963"/>
          </a:xfrm>
        </p:spPr>
        <p:txBody>
          <a:bodyPr>
            <a:normAutofit fontScale="85000" lnSpcReduction="10000"/>
          </a:bodyPr>
          <a:lstStyle/>
          <a:p>
            <a:r>
              <a:rPr lang="lv-LV" sz="2000" dirty="0"/>
              <a:t>Uzņēmums - </a:t>
            </a:r>
            <a:r>
              <a:rPr lang="en-GB" sz="2000" dirty="0"/>
              <a:t> </a:t>
            </a:r>
            <a:r>
              <a:rPr lang="en-GB" sz="2000" b="1" dirty="0" err="1"/>
              <a:t>Nelja</a:t>
            </a:r>
            <a:r>
              <a:rPr lang="en-GB" sz="2000" b="1" dirty="0"/>
              <a:t> </a:t>
            </a:r>
            <a:r>
              <a:rPr lang="en-GB" sz="2000" b="1" dirty="0" err="1"/>
              <a:t>Energia</a:t>
            </a:r>
            <a:r>
              <a:rPr lang="en-GB" sz="2000" b="1" dirty="0"/>
              <a:t> (4 Energy)</a:t>
            </a:r>
            <a:r>
              <a:rPr lang="en-GB" sz="2000" dirty="0"/>
              <a:t> – s</a:t>
            </a:r>
            <a:r>
              <a:rPr lang="lv-LV" sz="2000" dirty="0" err="1"/>
              <a:t>āka</a:t>
            </a:r>
            <a:r>
              <a:rPr lang="lv-LV" sz="2000" dirty="0"/>
              <a:t> darboties B</a:t>
            </a:r>
            <a:r>
              <a:rPr lang="en-GB" sz="2000" dirty="0" err="1"/>
              <a:t>alti</a:t>
            </a:r>
            <a:r>
              <a:rPr lang="lv-LV" sz="2000" dirty="0" err="1"/>
              <a:t>jas</a:t>
            </a:r>
            <a:r>
              <a:rPr lang="lv-LV" sz="2000" dirty="0"/>
              <a:t> valstīs 2</a:t>
            </a:r>
            <a:r>
              <a:rPr lang="en-GB" sz="2000" dirty="0"/>
              <a:t>002</a:t>
            </a:r>
            <a:r>
              <a:rPr lang="lv-LV" sz="2000" dirty="0" smtClean="0"/>
              <a:t>.gadā (2018.g.mainīja īpašnieku)</a:t>
            </a:r>
            <a:endParaRPr lang="lv-LV" sz="2000" dirty="0"/>
          </a:p>
          <a:p>
            <a:pPr marL="0" indent="0">
              <a:buNone/>
            </a:pPr>
            <a:r>
              <a:rPr lang="lv-LV" sz="2000" dirty="0"/>
              <a:t>Vietējo kopienu rīcībā </a:t>
            </a:r>
            <a:r>
              <a:rPr lang="lv-LV" sz="2000" dirty="0" smtClean="0"/>
              <a:t>tika </a:t>
            </a:r>
            <a:r>
              <a:rPr lang="lv-LV" sz="2000" dirty="0"/>
              <a:t>nodots </a:t>
            </a:r>
            <a:r>
              <a:rPr lang="en-GB" sz="2000" b="1" dirty="0"/>
              <a:t>0.32 EUR </a:t>
            </a:r>
            <a:r>
              <a:rPr lang="lv-LV" sz="2000" b="1" dirty="0"/>
              <a:t>(</a:t>
            </a:r>
            <a:r>
              <a:rPr lang="lv-LV" sz="2000" b="1" dirty="0">
                <a:solidFill>
                  <a:srgbClr val="FF0000"/>
                </a:solidFill>
              </a:rPr>
              <a:t>aptuveni 1% no tirgus cenas</a:t>
            </a:r>
            <a:r>
              <a:rPr lang="lv-LV" sz="2000" b="1" dirty="0"/>
              <a:t>) </a:t>
            </a:r>
            <a:r>
              <a:rPr lang="en-GB" sz="2000" b="1" dirty="0"/>
              <a:t>p</a:t>
            </a:r>
            <a:r>
              <a:rPr lang="lv-LV" sz="2000" b="1" dirty="0"/>
              <a:t>a</a:t>
            </a:r>
            <a:r>
              <a:rPr lang="en-GB" sz="2000" b="1" dirty="0"/>
              <a:t>r </a:t>
            </a:r>
            <a:r>
              <a:rPr lang="lv-LV" sz="2000" b="1" dirty="0"/>
              <a:t>katru </a:t>
            </a:r>
            <a:r>
              <a:rPr lang="en-GB" sz="2000" b="1" dirty="0"/>
              <a:t>MWh </a:t>
            </a:r>
            <a:r>
              <a:rPr lang="lv-LV" sz="2000" b="1" dirty="0"/>
              <a:t>vēja enerģiju, kas tikusi attiecīgajā gadā saražota tās </a:t>
            </a:r>
            <a:r>
              <a:rPr lang="lv-LV" sz="2000" b="1" dirty="0" smtClean="0"/>
              <a:t>teritorijā.</a:t>
            </a:r>
          </a:p>
          <a:p>
            <a:pPr marL="0" indent="0">
              <a:buNone/>
            </a:pPr>
            <a:r>
              <a:rPr lang="lv-LV" sz="2000" dirty="0" smtClean="0"/>
              <a:t>Nodošanas metode: Igaunijā – vietējām bezpeļņas organizācijām, Lietuvā – pašvaldību budžetā.</a:t>
            </a:r>
          </a:p>
          <a:p>
            <a:pPr marL="0" indent="0">
              <a:buNone/>
            </a:pPr>
            <a:endParaRPr lang="lv-LV" sz="2000" b="1" dirty="0" smtClean="0"/>
          </a:p>
          <a:p>
            <a:r>
              <a:rPr lang="lv-LV" sz="2000" b="1" dirty="0" smtClean="0"/>
              <a:t>ENEL </a:t>
            </a:r>
            <a:r>
              <a:rPr lang="lv-LV" sz="2000" b="1" dirty="0" err="1" smtClean="0"/>
              <a:t>Greenpower</a:t>
            </a:r>
            <a:r>
              <a:rPr lang="lv-LV" sz="2000" b="1" dirty="0" smtClean="0"/>
              <a:t>, </a:t>
            </a:r>
            <a:r>
              <a:rPr lang="lv-LV" sz="2000" dirty="0" smtClean="0"/>
              <a:t>Sardīnija, </a:t>
            </a:r>
            <a:r>
              <a:rPr lang="lv-LV" sz="2000" dirty="0" err="1" smtClean="0"/>
              <a:t>Sassari</a:t>
            </a:r>
            <a:r>
              <a:rPr lang="lv-LV" sz="2000" dirty="0" smtClean="0"/>
              <a:t> province, </a:t>
            </a:r>
            <a:r>
              <a:rPr lang="lv-LV" sz="2000" dirty="0" err="1" smtClean="0"/>
              <a:t>Tulas</a:t>
            </a:r>
            <a:r>
              <a:rPr lang="lv-LV" sz="2000" dirty="0" smtClean="0"/>
              <a:t> pašvaldība,</a:t>
            </a:r>
          </a:p>
          <a:p>
            <a:pPr marL="0" indent="0">
              <a:buNone/>
            </a:pPr>
            <a:r>
              <a:rPr lang="lv-LV" sz="2000" dirty="0" smtClean="0"/>
              <a:t> </a:t>
            </a:r>
            <a:r>
              <a:rPr lang="lv-LV" sz="2000" b="1" dirty="0"/>
              <a:t>2% no vēja parka </a:t>
            </a:r>
            <a:r>
              <a:rPr lang="lv-LV" sz="2000" b="1" dirty="0" smtClean="0"/>
              <a:t>bruto ieņēmumiem, </a:t>
            </a:r>
            <a:r>
              <a:rPr lang="lv-LV" sz="2000" dirty="0" smtClean="0"/>
              <a:t>~ </a:t>
            </a:r>
            <a:r>
              <a:rPr lang="lv-LV" sz="2000" dirty="0"/>
              <a:t>400 tūkstoši EUR </a:t>
            </a:r>
            <a:r>
              <a:rPr lang="lv-LV" sz="2000" dirty="0" smtClean="0"/>
              <a:t>gadā (12% papildus pašvaldības budžetā), 20 dažādu vietējo iniciatīvu finansēšana – gan </a:t>
            </a:r>
            <a:r>
              <a:rPr lang="lv-LV" sz="2000" u="sng" dirty="0" smtClean="0"/>
              <a:t>kopienas projekti, gan individuāls atbalsts mājsaimniecībām (</a:t>
            </a:r>
            <a:r>
              <a:rPr lang="lv-LV" sz="2000" i="1" dirty="0" smtClean="0"/>
              <a:t>nekustamā īpašuma nodokļa atlaide pirmajam mājoklim, atkritumu apsaimniekošanas nodevas (daļēja) kompensācija), atbalsta maksājums </a:t>
            </a:r>
            <a:r>
              <a:rPr lang="lv-LV" sz="2000" i="1" dirty="0" err="1" smtClean="0"/>
              <a:t>daudzbērnu</a:t>
            </a:r>
            <a:r>
              <a:rPr lang="lv-LV" sz="2000" i="1" dirty="0" smtClean="0"/>
              <a:t> ģimenēm un par noteikta bērnu skaita sasniegšanu, un citi) </a:t>
            </a:r>
            <a:endParaRPr lang="lv-LV" sz="2000" i="1" u="sng" dirty="0" smtClean="0"/>
          </a:p>
          <a:p>
            <a:pPr marL="0" indent="0">
              <a:buNone/>
            </a:pPr>
            <a:endParaRPr lang="lv-LV" sz="2000" dirty="0" smtClean="0"/>
          </a:p>
          <a:p>
            <a:r>
              <a:rPr lang="lv-LV" sz="2000" b="1" dirty="0" err="1" smtClean="0"/>
              <a:t>Šlēsvigas</a:t>
            </a:r>
            <a:r>
              <a:rPr lang="lv-LV" sz="2000" b="1" dirty="0" smtClean="0"/>
              <a:t> kopienu vēja parki </a:t>
            </a:r>
            <a:endParaRPr lang="lv-LV" sz="2000" dirty="0" smtClean="0"/>
          </a:p>
          <a:p>
            <a:pPr marL="0" indent="0">
              <a:buNone/>
            </a:pPr>
            <a:r>
              <a:rPr lang="lv-LV" sz="2000" dirty="0" smtClean="0"/>
              <a:t>1% no ikgadējā bruto ieņēmuma tiek </a:t>
            </a:r>
            <a:r>
              <a:rPr lang="lv-LV" sz="2000" dirty="0"/>
              <a:t>ieskaitīts  bezpeļņas organizācijā, vietējai sabiedrībai nozīmīgu projektu īstenošanai </a:t>
            </a:r>
          </a:p>
          <a:p>
            <a:pPr marL="0" indent="0">
              <a:buNone/>
            </a:pPr>
            <a:endParaRPr lang="lv-LV" sz="2000" dirty="0" smtClean="0"/>
          </a:p>
          <a:p>
            <a:pPr marL="0" indent="0">
              <a:buNone/>
            </a:pPr>
            <a:endParaRPr lang="lv-LV" sz="2000" dirty="0"/>
          </a:p>
          <a:p>
            <a:endParaRPr lang="lv-LV" sz="2000" b="1" dirty="0"/>
          </a:p>
          <a:p>
            <a:pPr marL="0" indent="0">
              <a:buNone/>
            </a:pPr>
            <a:endParaRPr lang="lv-LV" dirty="0">
              <a:solidFill>
                <a:srgbClr val="FF0000"/>
              </a:solidFill>
            </a:endParaRPr>
          </a:p>
        </p:txBody>
      </p:sp>
    </p:spTree>
    <p:extLst>
      <p:ext uri="{BB962C8B-B14F-4D97-AF65-F5344CB8AC3E}">
        <p14:creationId xmlns:p14="http://schemas.microsoft.com/office/powerpoint/2010/main" val="36366382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v-LV" b="1" dirty="0" smtClean="0">
                <a:solidFill>
                  <a:srgbClr val="00B050"/>
                </a:solidFill>
              </a:rPr>
              <a:t>Vēja parka ieguldījums infrastruktūrā</a:t>
            </a:r>
            <a:br>
              <a:rPr lang="lv-LV" b="1" dirty="0" smtClean="0">
                <a:solidFill>
                  <a:srgbClr val="00B050"/>
                </a:solidFill>
              </a:rPr>
            </a:br>
            <a:r>
              <a:rPr lang="lv-LV" b="1" dirty="0" smtClean="0">
                <a:solidFill>
                  <a:srgbClr val="00B050"/>
                </a:solidFill>
              </a:rPr>
              <a:t>teritorijas </a:t>
            </a:r>
            <a:r>
              <a:rPr lang="lv-LV" b="1" dirty="0">
                <a:solidFill>
                  <a:srgbClr val="00B050"/>
                </a:solidFill>
              </a:rPr>
              <a:t>izmantošanas </a:t>
            </a:r>
            <a:r>
              <a:rPr lang="lv-LV" b="1" dirty="0" smtClean="0">
                <a:solidFill>
                  <a:srgbClr val="00B050"/>
                </a:solidFill>
              </a:rPr>
              <a:t>veicināšanā</a:t>
            </a:r>
            <a:endParaRPr lang="lv-LV" b="1" dirty="0">
              <a:solidFill>
                <a:srgbClr val="00B050"/>
              </a:solidFill>
            </a:endParaRPr>
          </a:p>
        </p:txBody>
      </p:sp>
      <p:sp>
        <p:nvSpPr>
          <p:cNvPr id="3" name="Content Placeholder 2"/>
          <p:cNvSpPr>
            <a:spLocks noGrp="1"/>
          </p:cNvSpPr>
          <p:nvPr>
            <p:ph idx="1"/>
          </p:nvPr>
        </p:nvSpPr>
        <p:spPr>
          <a:xfrm>
            <a:off x="107504" y="1628800"/>
            <a:ext cx="8589640" cy="4525963"/>
          </a:xfrm>
        </p:spPr>
        <p:txBody>
          <a:bodyPr>
            <a:normAutofit fontScale="85000" lnSpcReduction="20000"/>
          </a:bodyPr>
          <a:lstStyle/>
          <a:p>
            <a:r>
              <a:rPr lang="lv-LV" sz="2400" b="1" i="1" dirty="0" smtClean="0"/>
              <a:t>apmeklētāju māja </a:t>
            </a:r>
            <a:r>
              <a:rPr lang="lv-LV" sz="2400" dirty="0" smtClean="0"/>
              <a:t>tūrisma pastaigu taku rajonā (</a:t>
            </a:r>
            <a:r>
              <a:rPr lang="en-US" sz="2400" i="1" dirty="0" smtClean="0"/>
              <a:t>Møllestua </a:t>
            </a:r>
            <a:r>
              <a:rPr lang="lv-LV" sz="2400" i="1" dirty="0"/>
              <a:t>apmeklētāju </a:t>
            </a:r>
            <a:r>
              <a:rPr lang="lv-LV" sz="2400" i="1" dirty="0" smtClean="0"/>
              <a:t>māja </a:t>
            </a:r>
            <a:r>
              <a:rPr lang="en-US" sz="2400" i="1" dirty="0" err="1" smtClean="0"/>
              <a:t>Fosen</a:t>
            </a:r>
            <a:r>
              <a:rPr lang="lv-LV" sz="2400" i="1" dirty="0"/>
              <a:t>ā, </a:t>
            </a:r>
            <a:r>
              <a:rPr lang="lv-LV" sz="2400" i="1" dirty="0" err="1"/>
              <a:t>Bessaker</a:t>
            </a:r>
            <a:r>
              <a:rPr lang="lv-LV" sz="2400" i="1" dirty="0"/>
              <a:t> kalnā vēja parka </a:t>
            </a:r>
            <a:r>
              <a:rPr lang="lv-LV" sz="2400" i="1" dirty="0" smtClean="0"/>
              <a:t>zonā</a:t>
            </a:r>
            <a:r>
              <a:rPr lang="lv-LV" sz="2400" dirty="0" smtClean="0"/>
              <a:t>)</a:t>
            </a:r>
          </a:p>
          <a:p>
            <a:r>
              <a:rPr lang="lv-LV" sz="2400" b="1" i="1" dirty="0" smtClean="0"/>
              <a:t>slēpošanas centrs </a:t>
            </a:r>
            <a:r>
              <a:rPr lang="lv-LV" sz="2400" dirty="0" smtClean="0"/>
              <a:t>(kompensē potenciālo negatīvo ietekmi uz esošajām slēpošanas trasēm, </a:t>
            </a:r>
            <a:r>
              <a:rPr lang="lv-LV" sz="2400" i="1" dirty="0"/>
              <a:t>Nord-</a:t>
            </a:r>
            <a:r>
              <a:rPr lang="lv-LV" sz="2400" i="1" dirty="0" err="1"/>
              <a:t>Odal</a:t>
            </a:r>
            <a:r>
              <a:rPr lang="lv-LV" sz="2400" i="1" dirty="0"/>
              <a:t> </a:t>
            </a:r>
            <a:r>
              <a:rPr lang="lv-LV" sz="2400" i="1" dirty="0" smtClean="0"/>
              <a:t>pašvaldība, </a:t>
            </a:r>
            <a:r>
              <a:rPr lang="lv-LV" sz="2400" i="1" dirty="0" err="1" smtClean="0"/>
              <a:t>Hedmarka</a:t>
            </a:r>
            <a:r>
              <a:rPr lang="lv-LV" sz="2400" dirty="0" smtClean="0"/>
              <a:t>)</a:t>
            </a:r>
          </a:p>
          <a:p>
            <a:r>
              <a:rPr lang="lv-LV" sz="2400" b="1" i="1" dirty="0" smtClean="0"/>
              <a:t>atpūtas zonas labiekārtošana, </a:t>
            </a:r>
            <a:r>
              <a:rPr lang="lv-LV" sz="2400" b="1" i="1" dirty="0" err="1" smtClean="0"/>
              <a:t>veloceļš</a:t>
            </a:r>
            <a:r>
              <a:rPr lang="lv-LV" sz="2400" b="1" i="1" dirty="0" smtClean="0"/>
              <a:t>, tūrisma taka </a:t>
            </a:r>
            <a:r>
              <a:rPr lang="lv-LV" sz="2400" dirty="0" smtClean="0"/>
              <a:t>(vēja parks </a:t>
            </a:r>
            <a:r>
              <a:rPr lang="lv-LV" sz="2400" dirty="0" err="1" smtClean="0"/>
              <a:t>Ziemeļfrīzlandē</a:t>
            </a:r>
            <a:r>
              <a:rPr lang="lv-LV" sz="2400" dirty="0" smtClean="0"/>
              <a:t>)</a:t>
            </a:r>
          </a:p>
          <a:p>
            <a:r>
              <a:rPr lang="lv-LV" sz="2400" b="1" dirty="0" smtClean="0"/>
              <a:t>atbalsts platjoslas tīkla ieviešanai </a:t>
            </a:r>
            <a:r>
              <a:rPr lang="lv-LV" sz="2400" dirty="0" smtClean="0"/>
              <a:t>(vēja parks </a:t>
            </a:r>
            <a:r>
              <a:rPr lang="lv-LV" sz="2400" dirty="0" err="1" smtClean="0"/>
              <a:t>Ziemeļfrīzlandē</a:t>
            </a:r>
            <a:r>
              <a:rPr lang="lv-LV" sz="2400" dirty="0" smtClean="0"/>
              <a:t>)</a:t>
            </a:r>
          </a:p>
          <a:p>
            <a:r>
              <a:rPr lang="lv-LV" sz="2400" dirty="0" smtClean="0"/>
              <a:t>saules PV balstīts </a:t>
            </a:r>
            <a:r>
              <a:rPr lang="lv-LV" sz="2400" b="1" dirty="0" smtClean="0"/>
              <a:t>apgaismojums publiskās vietās, energoefektivitātes </a:t>
            </a:r>
            <a:r>
              <a:rPr lang="lv-LV" sz="2400" dirty="0" smtClean="0"/>
              <a:t>projekti (vēja parks </a:t>
            </a:r>
            <a:r>
              <a:rPr lang="lv-LV" sz="2400" dirty="0" err="1" smtClean="0"/>
              <a:t>Ziemeļfrīzlandē</a:t>
            </a:r>
            <a:r>
              <a:rPr lang="lv-LV" sz="2400" dirty="0" smtClean="0"/>
              <a:t>)</a:t>
            </a:r>
          </a:p>
          <a:p>
            <a:pPr marL="0" indent="0">
              <a:buNone/>
            </a:pPr>
            <a:r>
              <a:rPr lang="lv-LV" sz="2400" b="1" i="1" dirty="0"/>
              <a:t>Secinājums: </a:t>
            </a:r>
            <a:r>
              <a:rPr lang="lv-LV" sz="2400" i="1" dirty="0"/>
              <a:t>specifiski atkarībā no teritorijas īpatnībām</a:t>
            </a:r>
          </a:p>
          <a:p>
            <a:pPr marL="0" indent="0">
              <a:buNone/>
            </a:pPr>
            <a:endParaRPr lang="lv-LV" sz="2400" i="1" dirty="0" smtClean="0"/>
          </a:p>
          <a:p>
            <a:r>
              <a:rPr lang="lv-LV" b="1" i="1" dirty="0" smtClean="0"/>
              <a:t>‘’integrēts vēja parka vadības – izglītības centrs’’, </a:t>
            </a:r>
            <a:r>
              <a:rPr lang="lv-LV" i="1" dirty="0" err="1" smtClean="0"/>
              <a:t>Birkenese</a:t>
            </a:r>
            <a:r>
              <a:rPr lang="lv-LV" i="1" dirty="0" smtClean="0"/>
              <a:t>, </a:t>
            </a:r>
            <a:r>
              <a:rPr lang="lv-LV" i="1" dirty="0" smtClean="0"/>
              <a:t>projekta īstenošanas situācijā </a:t>
            </a:r>
            <a:r>
              <a:rPr lang="lv-LV" dirty="0" smtClean="0"/>
              <a:t>tiks </a:t>
            </a:r>
            <a:r>
              <a:rPr lang="lv-LV" dirty="0" smtClean="0"/>
              <a:t>būvēts </a:t>
            </a:r>
          </a:p>
          <a:p>
            <a:pPr marL="0" indent="0">
              <a:buNone/>
            </a:pPr>
            <a:r>
              <a:rPr lang="lv-LV" dirty="0"/>
              <a:t>	</a:t>
            </a:r>
            <a:r>
              <a:rPr lang="lv-LV" dirty="0" smtClean="0"/>
              <a:t>izmantojot </a:t>
            </a:r>
            <a:r>
              <a:rPr lang="lv-LV" b="1" dirty="0" smtClean="0"/>
              <a:t>vietējos uzņēmējus un vietējos materiālus,</a:t>
            </a:r>
          </a:p>
          <a:p>
            <a:pPr marL="0" indent="0">
              <a:buNone/>
            </a:pPr>
            <a:r>
              <a:rPr lang="lv-LV" b="1" dirty="0" smtClean="0"/>
              <a:t>             vietējo uzņēmēju darbu apjoms līdz 2 MEUR </a:t>
            </a:r>
            <a:endParaRPr lang="lv-LV" dirty="0" smtClean="0"/>
          </a:p>
          <a:p>
            <a:pPr marL="0" indent="0">
              <a:buNone/>
            </a:pPr>
            <a:endParaRPr lang="lv-LV" dirty="0"/>
          </a:p>
        </p:txBody>
      </p:sp>
    </p:spTree>
    <p:extLst>
      <p:ext uri="{BB962C8B-B14F-4D97-AF65-F5344CB8AC3E}">
        <p14:creationId xmlns:p14="http://schemas.microsoft.com/office/powerpoint/2010/main" val="3489166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3140968"/>
            <a:ext cx="8712968" cy="605929"/>
          </a:xfrm>
        </p:spPr>
        <p:txBody>
          <a:bodyPr>
            <a:normAutofit fontScale="90000"/>
          </a:bodyPr>
          <a:lstStyle/>
          <a:p>
            <a:r>
              <a:rPr lang="lv-LV" b="1" dirty="0" smtClean="0"/>
              <a:t>Kopienas vēja parki </a:t>
            </a:r>
            <a:br>
              <a:rPr lang="lv-LV" b="1" dirty="0" smtClean="0"/>
            </a:br>
            <a:r>
              <a:rPr lang="lv-LV" b="1" dirty="0" err="1" smtClean="0"/>
              <a:t>Šlēsvigā</a:t>
            </a:r>
            <a:r>
              <a:rPr lang="lv-LV" b="1" dirty="0" smtClean="0"/>
              <a:t>-Holšteinā</a:t>
            </a:r>
            <a:br>
              <a:rPr lang="lv-LV" b="1" dirty="0" smtClean="0"/>
            </a:br>
            <a:r>
              <a:rPr lang="lv-LV" b="1" dirty="0"/>
              <a:t/>
            </a:r>
            <a:br>
              <a:rPr lang="lv-LV" b="1" dirty="0"/>
            </a:br>
            <a:r>
              <a:rPr lang="lv-LV" sz="2700" b="1" dirty="0" smtClean="0"/>
              <a:t>2019.gada augusta vizītes secinājumi</a:t>
            </a:r>
            <a:endParaRPr lang="lv-LV" sz="2700" b="1" dirty="0"/>
          </a:p>
        </p:txBody>
      </p:sp>
    </p:spTree>
    <p:extLst>
      <p:ext uri="{BB962C8B-B14F-4D97-AF65-F5344CB8AC3E}">
        <p14:creationId xmlns:p14="http://schemas.microsoft.com/office/powerpoint/2010/main" val="19810251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b="1" dirty="0" smtClean="0"/>
              <a:t>Ditmāršenas rajons</a:t>
            </a:r>
            <a:endParaRPr lang="lv-LV" b="1" dirty="0"/>
          </a:p>
        </p:txBody>
      </p:sp>
      <p:pic>
        <p:nvPicPr>
          <p:cNvPr id="4" name="Grafik 8" descr="Bildergebnis für dithmarschen"/>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1988840"/>
            <a:ext cx="3096344" cy="2115456"/>
          </a:xfrm>
          <a:prstGeom prst="rect">
            <a:avLst/>
          </a:prstGeom>
          <a:noFill/>
          <a:ln>
            <a:noFill/>
          </a:ln>
        </p:spPr>
      </p:pic>
      <p:pic>
        <p:nvPicPr>
          <p:cNvPr id="5" name="Grafik 1" descr="https://upload.wikimedia.org/wikipedia/commons/thumb/5/5a/Schleswig-Holstein%2C_administrative_divisions_-_de_-_colored.svg/449px-Schleswig-Holstein%2C_administrative_divisions_-_de_-_colored.svg.png"/>
          <p:cNvPicPr/>
          <p:nvPr/>
        </p:nvPicPr>
        <p:blipFill>
          <a:blip r:embed="rId3">
            <a:extLst>
              <a:ext uri="{28A0092B-C50C-407E-A947-70E740481C1C}">
                <a14:useLocalDpi xmlns:a14="http://schemas.microsoft.com/office/drawing/2010/main" val="0"/>
              </a:ext>
            </a:extLst>
          </a:blip>
          <a:srcRect/>
          <a:stretch>
            <a:fillRect/>
          </a:stretch>
        </p:blipFill>
        <p:spPr bwMode="auto">
          <a:xfrm>
            <a:off x="4584963" y="1916832"/>
            <a:ext cx="3731453" cy="3171944"/>
          </a:xfrm>
          <a:prstGeom prst="rect">
            <a:avLst/>
          </a:prstGeom>
          <a:noFill/>
          <a:ln>
            <a:noFill/>
          </a:ln>
        </p:spPr>
      </p:pic>
    </p:spTree>
    <p:extLst>
      <p:ext uri="{BB962C8B-B14F-4D97-AF65-F5344CB8AC3E}">
        <p14:creationId xmlns:p14="http://schemas.microsoft.com/office/powerpoint/2010/main" val="36898027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b="1" dirty="0" err="1" smtClean="0"/>
              <a:t>Neienkirhenes</a:t>
            </a:r>
            <a:r>
              <a:rPr lang="lv-LV" b="1" dirty="0" smtClean="0"/>
              <a:t> kopienas </a:t>
            </a:r>
            <a:br>
              <a:rPr lang="lv-LV" b="1" dirty="0" smtClean="0"/>
            </a:br>
            <a:r>
              <a:rPr lang="lv-LV" b="1" dirty="0" smtClean="0"/>
              <a:t>vēja parks</a:t>
            </a:r>
            <a:endParaRPr lang="lv-LV" b="1" dirty="0"/>
          </a:p>
        </p:txBody>
      </p:sp>
      <p:sp>
        <p:nvSpPr>
          <p:cNvPr id="3" name="Content Placeholder 2"/>
          <p:cNvSpPr>
            <a:spLocks noGrp="1"/>
          </p:cNvSpPr>
          <p:nvPr>
            <p:ph idx="1"/>
          </p:nvPr>
        </p:nvSpPr>
        <p:spPr>
          <a:xfrm>
            <a:off x="107504" y="1628800"/>
            <a:ext cx="8928992" cy="5328592"/>
          </a:xfrm>
        </p:spPr>
        <p:txBody>
          <a:bodyPr>
            <a:normAutofit fontScale="62500" lnSpcReduction="20000"/>
          </a:bodyPr>
          <a:lstStyle/>
          <a:p>
            <a:pPr marL="0" indent="0">
              <a:buNone/>
            </a:pPr>
            <a:r>
              <a:rPr lang="lv-LV" b="1" dirty="0" err="1" smtClean="0"/>
              <a:t>Neienkirhenes</a:t>
            </a:r>
            <a:r>
              <a:rPr lang="lv-LV" b="1" dirty="0" smtClean="0"/>
              <a:t> pašvaldība atrodas Ditmāršenas rajonā, aptuveni 1000 iedzīvotāju, 10 km no Ziemeļjūras krasta</a:t>
            </a:r>
            <a:endParaRPr lang="lv-LV" b="1" dirty="0"/>
          </a:p>
          <a:p>
            <a:pPr>
              <a:spcBef>
                <a:spcPts val="500"/>
              </a:spcBef>
            </a:pPr>
            <a:r>
              <a:rPr lang="de-DE" b="1" dirty="0" smtClean="0"/>
              <a:t>Bürgerwindpark </a:t>
            </a:r>
            <a:r>
              <a:rPr lang="de-DE" b="1" dirty="0"/>
              <a:t>Neuenkirchen UG </a:t>
            </a:r>
            <a:r>
              <a:rPr lang="de-DE" b="1" dirty="0" smtClean="0"/>
              <a:t>&amp; </a:t>
            </a:r>
            <a:r>
              <a:rPr lang="de-DE" b="1" dirty="0"/>
              <a:t>Co. </a:t>
            </a:r>
            <a:r>
              <a:rPr lang="en-GB" b="1" dirty="0" smtClean="0"/>
              <a:t>KG</a:t>
            </a:r>
            <a:endParaRPr lang="lv-LV" b="1" dirty="0" smtClean="0"/>
          </a:p>
          <a:p>
            <a:pPr>
              <a:spcBef>
                <a:spcPts val="500"/>
              </a:spcBef>
            </a:pPr>
            <a:r>
              <a:rPr lang="lv-LV" b="1" dirty="0" smtClean="0"/>
              <a:t>12 turbīnas, </a:t>
            </a:r>
            <a:r>
              <a:rPr lang="lv-LV" b="1" i="1" dirty="0" err="1" smtClean="0"/>
              <a:t>Senvion</a:t>
            </a:r>
            <a:r>
              <a:rPr lang="lv-LV" b="1" i="1" dirty="0" smtClean="0"/>
              <a:t> SE</a:t>
            </a:r>
            <a:r>
              <a:rPr lang="lv-LV" b="1" dirty="0" smtClean="0"/>
              <a:t>, 3.2 MW katra</a:t>
            </a:r>
            <a:r>
              <a:rPr lang="lv-LV" dirty="0" smtClean="0"/>
              <a:t>, </a:t>
            </a:r>
          </a:p>
          <a:p>
            <a:pPr>
              <a:spcBef>
                <a:spcPts val="500"/>
              </a:spcBef>
            </a:pPr>
            <a:r>
              <a:rPr lang="lv-LV" dirty="0" smtClean="0"/>
              <a:t>Turbīnas augstums ar rotora spārnu 150 metri (93+57)</a:t>
            </a:r>
          </a:p>
          <a:p>
            <a:pPr>
              <a:spcBef>
                <a:spcPts val="500"/>
              </a:spcBef>
            </a:pPr>
            <a:r>
              <a:rPr lang="lv-LV" dirty="0" smtClean="0"/>
              <a:t>parks izvietots 3 telpiski atdalītās vietās,</a:t>
            </a:r>
          </a:p>
          <a:p>
            <a:pPr>
              <a:spcBef>
                <a:spcPts val="500"/>
              </a:spcBef>
            </a:pPr>
            <a:r>
              <a:rPr lang="lv-LV" dirty="0" smtClean="0"/>
              <a:t>izvietošanas attālumi:</a:t>
            </a:r>
          </a:p>
          <a:p>
            <a:pPr lvl="1">
              <a:spcBef>
                <a:spcPts val="500"/>
              </a:spcBef>
            </a:pPr>
            <a:r>
              <a:rPr lang="lv-LV" dirty="0" smtClean="0"/>
              <a:t>2000 metri – ciema centrs (baznīca, brīvprātīga apņemšanās)</a:t>
            </a:r>
          </a:p>
          <a:p>
            <a:pPr lvl="1">
              <a:spcBef>
                <a:spcPts val="500"/>
              </a:spcBef>
            </a:pPr>
            <a:r>
              <a:rPr lang="lv-LV" dirty="0" smtClean="0"/>
              <a:t>850 metri – apdzīvotā vieta</a:t>
            </a:r>
          </a:p>
          <a:p>
            <a:pPr lvl="1">
              <a:spcBef>
                <a:spcPts val="500"/>
              </a:spcBef>
            </a:pPr>
            <a:r>
              <a:rPr lang="lv-LV" dirty="0" smtClean="0"/>
              <a:t>400 metri – atsevišķas dzīvojamās mājas</a:t>
            </a:r>
          </a:p>
          <a:p>
            <a:pPr>
              <a:spcBef>
                <a:spcPts val="500"/>
              </a:spcBef>
            </a:pPr>
            <a:r>
              <a:rPr lang="lv-LV" dirty="0" smtClean="0"/>
              <a:t>darbu uzsāka 2015.gada septembrī,</a:t>
            </a:r>
          </a:p>
          <a:p>
            <a:pPr>
              <a:spcBef>
                <a:spcPts val="500"/>
              </a:spcBef>
            </a:pPr>
            <a:r>
              <a:rPr lang="lv-LV" dirty="0" smtClean="0"/>
              <a:t>2016.gadā tika uzbūvēta papildus turbīna (</a:t>
            </a:r>
            <a:r>
              <a:rPr lang="lv-LV" i="1" dirty="0" err="1" smtClean="0"/>
              <a:t>Enercon</a:t>
            </a:r>
            <a:r>
              <a:rPr lang="lv-LV" i="1" dirty="0" smtClean="0"/>
              <a:t> E115</a:t>
            </a:r>
            <a:r>
              <a:rPr lang="lv-LV" dirty="0" smtClean="0"/>
              <a:t>) kā jaudas atjaunošanas projekts</a:t>
            </a:r>
          </a:p>
          <a:p>
            <a:pPr>
              <a:spcBef>
                <a:spcPts val="500"/>
              </a:spcBef>
            </a:pPr>
            <a:r>
              <a:rPr lang="lv-LV" dirty="0" smtClean="0"/>
              <a:t>Kopējās investīcijas 56.5 miljoni EUR, pašu kapitāls sedz </a:t>
            </a:r>
            <a:r>
              <a:rPr lang="en-US" dirty="0" smtClean="0"/>
              <a:t>1</a:t>
            </a:r>
            <a:r>
              <a:rPr lang="lv-LV" dirty="0" smtClean="0"/>
              <a:t>0% no kopējiem ieguldījumiem</a:t>
            </a:r>
          </a:p>
          <a:p>
            <a:pPr>
              <a:spcBef>
                <a:spcPts val="500"/>
              </a:spcBef>
            </a:pPr>
            <a:r>
              <a:rPr lang="lv-LV" b="1" dirty="0" smtClean="0"/>
              <a:t>Iniciatori: vietējie zemes īpašnieki un fermeri, 7 </a:t>
            </a:r>
            <a:r>
              <a:rPr lang="lv-LV" b="1" dirty="0" err="1" smtClean="0"/>
              <a:t>dibinātājpartneri</a:t>
            </a:r>
            <a:endParaRPr lang="lv-LV" b="1" dirty="0" smtClean="0"/>
          </a:p>
          <a:p>
            <a:pPr>
              <a:spcBef>
                <a:spcPts val="500"/>
              </a:spcBef>
            </a:pPr>
            <a:r>
              <a:rPr lang="lv-LV" b="1" dirty="0" smtClean="0"/>
              <a:t>145 komandīti-partneri </a:t>
            </a:r>
            <a:r>
              <a:rPr lang="lv-LV" dirty="0" smtClean="0"/>
              <a:t>(pašvaldības iedzīvotāji), iemaksa robežās 500 – 124000 EUR</a:t>
            </a:r>
          </a:p>
          <a:p>
            <a:pPr>
              <a:spcBef>
                <a:spcPts val="500"/>
              </a:spcBef>
            </a:pPr>
            <a:r>
              <a:rPr lang="lv-LV" dirty="0" smtClean="0"/>
              <a:t>Viena ieguldītāja </a:t>
            </a:r>
            <a:r>
              <a:rPr lang="lv-LV" dirty="0" err="1" smtClean="0"/>
              <a:t>balstiesības</a:t>
            </a:r>
            <a:r>
              <a:rPr lang="lv-LV" dirty="0" smtClean="0"/>
              <a:t> nepārsniedz 25%</a:t>
            </a:r>
          </a:p>
          <a:p>
            <a:pPr>
              <a:spcBef>
                <a:spcPts val="500"/>
              </a:spcBef>
            </a:pPr>
            <a:r>
              <a:rPr lang="lv-LV" dirty="0" smtClean="0"/>
              <a:t>Pašvaldības ieguldījums vēja parkā uzņēmumā 20’000 EUR (maksimālais normatīvi atļautais)</a:t>
            </a:r>
          </a:p>
          <a:p>
            <a:pPr>
              <a:spcBef>
                <a:spcPts val="500"/>
              </a:spcBef>
            </a:pPr>
            <a:r>
              <a:rPr lang="lv-LV" dirty="0" smtClean="0"/>
              <a:t>Parka pārdotajai elektrībai tiek piemērots </a:t>
            </a:r>
            <a:r>
              <a:rPr lang="lv-LV" i="1" dirty="0" err="1" smtClean="0"/>
              <a:t>feed-in-tariff</a:t>
            </a:r>
            <a:r>
              <a:rPr lang="lv-LV" dirty="0" smtClean="0"/>
              <a:t> princips</a:t>
            </a:r>
          </a:p>
          <a:p>
            <a:pPr>
              <a:spcBef>
                <a:spcPts val="500"/>
              </a:spcBef>
            </a:pPr>
            <a:r>
              <a:rPr lang="lv-LV" dirty="0" smtClean="0"/>
              <a:t>Bruto ieņēmumi aptuveni 10 miljoni EUR</a:t>
            </a:r>
          </a:p>
          <a:p>
            <a:pPr marL="0" indent="0">
              <a:spcBef>
                <a:spcPts val="500"/>
              </a:spcBef>
              <a:buNone/>
            </a:pPr>
            <a:r>
              <a:rPr lang="de-DE" sz="2200" b="1" dirty="0">
                <a:solidFill>
                  <a:schemeClr val="tx2"/>
                </a:solidFill>
              </a:rPr>
              <a:t>http://www.buergerwindpark-neuenkirchen.de/projekt/infos</a:t>
            </a:r>
            <a:endParaRPr lang="lv-LV" sz="2200" dirty="0" smtClean="0"/>
          </a:p>
          <a:p>
            <a:endParaRPr lang="lv-LV" dirty="0"/>
          </a:p>
        </p:txBody>
      </p:sp>
    </p:spTree>
    <p:extLst>
      <p:ext uri="{BB962C8B-B14F-4D97-AF65-F5344CB8AC3E}">
        <p14:creationId xmlns:p14="http://schemas.microsoft.com/office/powerpoint/2010/main" val="32029026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b="1" dirty="0" smtClean="0"/>
              <a:t>Netiešā finanšu līdzdalība</a:t>
            </a:r>
            <a:endParaRPr lang="lv-LV" b="1" dirty="0"/>
          </a:p>
        </p:txBody>
      </p:sp>
      <p:sp>
        <p:nvSpPr>
          <p:cNvPr id="3" name="Content Placeholder 2"/>
          <p:cNvSpPr>
            <a:spLocks noGrp="1"/>
          </p:cNvSpPr>
          <p:nvPr>
            <p:ph idx="1"/>
          </p:nvPr>
        </p:nvSpPr>
        <p:spPr/>
        <p:txBody>
          <a:bodyPr/>
          <a:lstStyle/>
          <a:p>
            <a:r>
              <a:rPr lang="lv-LV" dirty="0" smtClean="0"/>
              <a:t>vēja </a:t>
            </a:r>
            <a:r>
              <a:rPr lang="lv-LV" dirty="0"/>
              <a:t>turbīnu uzstādīšanai pieejamās zemes kopfonda iznomāšanas </a:t>
            </a:r>
            <a:r>
              <a:rPr lang="lv-LV" dirty="0" smtClean="0"/>
              <a:t>modelis,</a:t>
            </a:r>
          </a:p>
          <a:p>
            <a:r>
              <a:rPr lang="lv-LV" dirty="0"/>
              <a:t>vēja parka ziedojumi vietējās kopienas fondam</a:t>
            </a:r>
            <a:endParaRPr lang="lv-LV" dirty="0" smtClean="0"/>
          </a:p>
          <a:p>
            <a:r>
              <a:rPr lang="lv-LV" dirty="0" smtClean="0"/>
              <a:t>vēja </a:t>
            </a:r>
            <a:r>
              <a:rPr lang="lv-LV" dirty="0"/>
              <a:t>parka kā uzņēmējdarbības </a:t>
            </a:r>
            <a:r>
              <a:rPr lang="lv-LV" dirty="0" smtClean="0"/>
              <a:t>veida nodokļa </a:t>
            </a:r>
            <a:r>
              <a:rPr lang="lv-LV" dirty="0"/>
              <a:t>maksājums pašvaldības </a:t>
            </a:r>
            <a:r>
              <a:rPr lang="lv-LV" dirty="0" smtClean="0"/>
              <a:t>budžetā,</a:t>
            </a:r>
          </a:p>
          <a:p>
            <a:r>
              <a:rPr lang="lv-LV" dirty="0" smtClean="0"/>
              <a:t>vēja parka maksājumi par ainavai/dabai nodarīto kaitējumu (tiek izmantoti vietējās kopienas teritorijā)</a:t>
            </a:r>
          </a:p>
          <a:p>
            <a:endParaRPr lang="lv-LV" dirty="0"/>
          </a:p>
          <a:p>
            <a:endParaRPr lang="lv-LV" dirty="0" smtClean="0"/>
          </a:p>
          <a:p>
            <a:endParaRPr lang="lv-LV" dirty="0"/>
          </a:p>
        </p:txBody>
      </p:sp>
    </p:spTree>
    <p:extLst>
      <p:ext uri="{BB962C8B-B14F-4D97-AF65-F5344CB8AC3E}">
        <p14:creationId xmlns:p14="http://schemas.microsoft.com/office/powerpoint/2010/main" val="26503971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7300" y="116632"/>
            <a:ext cx="7677148" cy="1143000"/>
          </a:xfrm>
        </p:spPr>
        <p:txBody>
          <a:bodyPr>
            <a:normAutofit fontScale="90000"/>
          </a:bodyPr>
          <a:lstStyle/>
          <a:p>
            <a:r>
              <a:rPr lang="lv-LV" dirty="0" smtClean="0"/>
              <a:t/>
            </a:r>
            <a:br>
              <a:rPr lang="lv-LV" dirty="0" smtClean="0"/>
            </a:br>
            <a:r>
              <a:rPr lang="lv-LV" b="1" dirty="0" smtClean="0"/>
              <a:t>Vēja </a:t>
            </a:r>
            <a:r>
              <a:rPr lang="lv-LV" b="1" dirty="0"/>
              <a:t>turbīnu uzstādīšanai pieejamās zemes kopfonda iznomāšanas </a:t>
            </a:r>
            <a:r>
              <a:rPr lang="lv-LV" b="1" dirty="0" smtClean="0"/>
              <a:t>modelis</a:t>
            </a:r>
            <a:r>
              <a:rPr lang="lv-LV" dirty="0"/>
              <a:t/>
            </a:r>
            <a:br>
              <a:rPr lang="lv-LV" dirty="0"/>
            </a:br>
            <a:endParaRPr lang="lv-LV" dirty="0"/>
          </a:p>
        </p:txBody>
      </p:sp>
      <p:sp>
        <p:nvSpPr>
          <p:cNvPr id="3" name="Content Placeholder 2"/>
          <p:cNvSpPr>
            <a:spLocks noGrp="1"/>
          </p:cNvSpPr>
          <p:nvPr>
            <p:ph idx="1"/>
          </p:nvPr>
        </p:nvSpPr>
        <p:spPr>
          <a:xfrm>
            <a:off x="107504" y="1628800"/>
            <a:ext cx="8589640" cy="5184576"/>
          </a:xfrm>
        </p:spPr>
        <p:txBody>
          <a:bodyPr>
            <a:normAutofit fontScale="40000" lnSpcReduction="20000"/>
          </a:bodyPr>
          <a:lstStyle/>
          <a:p>
            <a:endParaRPr lang="lv-LV" dirty="0" smtClean="0"/>
          </a:p>
          <a:p>
            <a:r>
              <a:rPr lang="lv-LV" sz="4200" dirty="0" smtClean="0"/>
              <a:t>kompensāciju par zemes izmantošanu saņem </a:t>
            </a:r>
            <a:r>
              <a:rPr lang="lv-LV" sz="4200" b="1" dirty="0" smtClean="0"/>
              <a:t>34 zemes īpašnieki</a:t>
            </a:r>
            <a:r>
              <a:rPr lang="lv-LV" sz="4200" dirty="0" smtClean="0"/>
              <a:t>, kuru zemes atrodas vēja turbīnu uzstādīšanai atļautajā zonā, </a:t>
            </a:r>
            <a:r>
              <a:rPr lang="lv-LV" sz="4200" b="1" dirty="0" smtClean="0"/>
              <a:t>kopumā 700 hektāri  </a:t>
            </a:r>
            <a:r>
              <a:rPr lang="lv-LV" sz="4200" dirty="0" smtClean="0"/>
              <a:t>(konkrētu īpašnieku </a:t>
            </a:r>
            <a:r>
              <a:rPr lang="lv-LV" sz="4200" i="1" dirty="0" smtClean="0"/>
              <a:t>platības ir robežās no 0.5 ha līdz 133 ha</a:t>
            </a:r>
            <a:r>
              <a:rPr lang="lv-LV" sz="4200" dirty="0" smtClean="0"/>
              <a:t>),</a:t>
            </a:r>
          </a:p>
          <a:p>
            <a:pPr marL="0" indent="0">
              <a:buNone/>
            </a:pPr>
            <a:r>
              <a:rPr lang="lv-LV" sz="4200" dirty="0">
                <a:solidFill>
                  <a:srgbClr val="00B050"/>
                </a:solidFill>
              </a:rPr>
              <a:t> </a:t>
            </a:r>
            <a:r>
              <a:rPr lang="lv-LV" sz="4200" dirty="0" smtClean="0">
                <a:solidFill>
                  <a:srgbClr val="00B050"/>
                </a:solidFill>
              </a:rPr>
              <a:t>    </a:t>
            </a:r>
            <a:r>
              <a:rPr lang="lv-LV" sz="4200" b="1" dirty="0" smtClean="0">
                <a:solidFill>
                  <a:srgbClr val="00B050"/>
                </a:solidFill>
              </a:rPr>
              <a:t>Būtiski: vēja enerģijas zonas ir ļoti precīzi iezīmētas kartē. Minētās 12 turbīnas    </a:t>
            </a:r>
          </a:p>
          <a:p>
            <a:pPr marL="0" indent="0">
              <a:buNone/>
            </a:pPr>
            <a:r>
              <a:rPr lang="lv-LV" sz="4200" b="1" dirty="0">
                <a:solidFill>
                  <a:srgbClr val="00B050"/>
                </a:solidFill>
              </a:rPr>
              <a:t> </a:t>
            </a:r>
            <a:r>
              <a:rPr lang="lv-LV" sz="4200" b="1" dirty="0" smtClean="0">
                <a:solidFill>
                  <a:srgbClr val="00B050"/>
                </a:solidFill>
              </a:rPr>
              <a:t>    ir izvietotas 3 telpiski atdalītās vēja enerģijas zonas</a:t>
            </a:r>
          </a:p>
          <a:p>
            <a:endParaRPr lang="lv-LV" sz="3600" dirty="0" smtClean="0"/>
          </a:p>
          <a:p>
            <a:r>
              <a:rPr lang="lv-LV" sz="4200" dirty="0" smtClean="0"/>
              <a:t>kompensācijas apjoms ir </a:t>
            </a:r>
            <a:r>
              <a:rPr lang="lv-LV" sz="4200" b="1" dirty="0" smtClean="0"/>
              <a:t>5% no ikgadējā saņemtā maksājuma par tīklā nodoto elektrību</a:t>
            </a:r>
          </a:p>
          <a:p>
            <a:pPr marL="0" indent="0">
              <a:buNone/>
            </a:pPr>
            <a:r>
              <a:rPr lang="lv-LV" sz="4200" b="1" dirty="0" smtClean="0">
                <a:solidFill>
                  <a:srgbClr val="00B050"/>
                </a:solidFill>
              </a:rPr>
              <a:t>Komentārs: šie un vēlāk citos slaidos sniegtie konkrētie skaitļi ir jāvērtē pēc tā, ka parks saņem par elektrību </a:t>
            </a:r>
            <a:r>
              <a:rPr lang="lv-LV" sz="4200" b="1" dirty="0" err="1" smtClean="0">
                <a:solidFill>
                  <a:srgbClr val="00B050"/>
                </a:solidFill>
              </a:rPr>
              <a:t>feed-in-tariff</a:t>
            </a:r>
            <a:r>
              <a:rPr lang="lv-LV" sz="4200" b="1" dirty="0" smtClean="0">
                <a:solidFill>
                  <a:srgbClr val="00B050"/>
                </a:solidFill>
              </a:rPr>
              <a:t> maksājumu. Tomēr svarīgs ir princips !</a:t>
            </a:r>
          </a:p>
          <a:p>
            <a:pPr marL="0" indent="0">
              <a:buNone/>
            </a:pPr>
            <a:endParaRPr lang="lv-LV" sz="4200" dirty="0" smtClean="0"/>
          </a:p>
          <a:p>
            <a:r>
              <a:rPr lang="lv-LV" sz="4200" dirty="0" smtClean="0"/>
              <a:t>kompensācija tiek sadalīta 3 grupās:</a:t>
            </a:r>
          </a:p>
          <a:p>
            <a:pPr marL="0" indent="0">
              <a:buNone/>
            </a:pPr>
            <a:r>
              <a:rPr lang="lv-LV" sz="4200" b="1" dirty="0" smtClean="0"/>
              <a:t>pēc zemes platības </a:t>
            </a:r>
            <a:r>
              <a:rPr lang="lv-LV" sz="4200" dirty="0" smtClean="0"/>
              <a:t>(700 ha) 				       – 70%</a:t>
            </a:r>
          </a:p>
          <a:p>
            <a:pPr marL="0" indent="0">
              <a:buNone/>
            </a:pPr>
            <a:r>
              <a:rPr lang="lv-LV" sz="4200" b="1" dirty="0" smtClean="0"/>
              <a:t>pēc turbīnām </a:t>
            </a:r>
            <a:r>
              <a:rPr lang="lv-LV" sz="4200" dirty="0" smtClean="0"/>
              <a:t>(12 turbīnas)     				       -   20%</a:t>
            </a:r>
          </a:p>
          <a:p>
            <a:pPr marL="0" indent="0">
              <a:buNone/>
            </a:pPr>
            <a:r>
              <a:rPr lang="lv-LV" sz="4200" b="1" dirty="0" smtClean="0"/>
              <a:t>pēc vēja parkiem nepieciešamajiem ceļiem, stāvvietām </a:t>
            </a:r>
            <a:r>
              <a:rPr lang="lv-LV" sz="4200" dirty="0" smtClean="0"/>
              <a:t>(5.8 ha)       - 10%</a:t>
            </a:r>
          </a:p>
          <a:p>
            <a:pPr marL="0" indent="0">
              <a:buNone/>
            </a:pPr>
            <a:endParaRPr lang="lv-LV" sz="3600" dirty="0"/>
          </a:p>
          <a:p>
            <a:pPr algn="just"/>
            <a:r>
              <a:rPr lang="lv-LV" sz="3600" b="1" dirty="0" smtClean="0"/>
              <a:t>vie</a:t>
            </a:r>
            <a:r>
              <a:rPr lang="lv-LV" sz="4200" b="1" dirty="0" smtClean="0"/>
              <a:t>nreizēja kompensācija </a:t>
            </a:r>
            <a:r>
              <a:rPr lang="lv-LV" sz="4200" dirty="0" smtClean="0"/>
              <a:t>par apakšzemes kabeļu ievietošanu, atbilstoši aizskartajai zemes platībai par m2 (+ citu izdevumu kā neiegūtās ražas kompensācija, ja tādi ir)</a:t>
            </a:r>
          </a:p>
          <a:p>
            <a:pPr marL="0" indent="0">
              <a:buNone/>
            </a:pPr>
            <a:r>
              <a:rPr lang="lv-LV" dirty="0"/>
              <a:t>	</a:t>
            </a:r>
            <a:endParaRPr lang="lv-LV" dirty="0" smtClean="0"/>
          </a:p>
          <a:p>
            <a:pPr marL="0" indent="0">
              <a:buNone/>
            </a:pPr>
            <a:endParaRPr lang="lv-LV" dirty="0" smtClean="0"/>
          </a:p>
          <a:p>
            <a:endParaRPr lang="lv-LV" dirty="0"/>
          </a:p>
        </p:txBody>
      </p:sp>
    </p:spTree>
    <p:extLst>
      <p:ext uri="{BB962C8B-B14F-4D97-AF65-F5344CB8AC3E}">
        <p14:creationId xmlns:p14="http://schemas.microsoft.com/office/powerpoint/2010/main" val="31881845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b="1" dirty="0" smtClean="0"/>
              <a:t>Netiešā finanšu līdzdalība</a:t>
            </a:r>
            <a:endParaRPr lang="lv-LV" b="1" dirty="0"/>
          </a:p>
        </p:txBody>
      </p:sp>
      <p:sp>
        <p:nvSpPr>
          <p:cNvPr id="3" name="Content Placeholder 2"/>
          <p:cNvSpPr>
            <a:spLocks noGrp="1"/>
          </p:cNvSpPr>
          <p:nvPr>
            <p:ph idx="1"/>
          </p:nvPr>
        </p:nvSpPr>
        <p:spPr/>
        <p:txBody>
          <a:bodyPr/>
          <a:lstStyle/>
          <a:p>
            <a:pPr marL="0" indent="0" algn="ctr">
              <a:buNone/>
            </a:pPr>
            <a:r>
              <a:rPr lang="lv-LV" b="1" dirty="0" smtClean="0"/>
              <a:t>1% no </a:t>
            </a:r>
            <a:r>
              <a:rPr lang="lv-LV" b="1" dirty="0"/>
              <a:t>ikgadējā saņemtā maksājuma par tīklā nodoto </a:t>
            </a:r>
            <a:r>
              <a:rPr lang="lv-LV" b="1" dirty="0" smtClean="0"/>
              <a:t>elektrību tiek ziedots vietējās kopienas fondā</a:t>
            </a:r>
            <a:endParaRPr lang="lv-LV" b="1" dirty="0"/>
          </a:p>
          <a:p>
            <a:pPr marL="0" indent="0">
              <a:buNone/>
            </a:pPr>
            <a:r>
              <a:rPr lang="lv-LV" dirty="0" smtClean="0"/>
              <a:t> Starp realizētajiem projektiem var atzīmēt:</a:t>
            </a:r>
          </a:p>
          <a:p>
            <a:r>
              <a:rPr lang="lv-LV" dirty="0" smtClean="0"/>
              <a:t>autobusu iegāde (b</a:t>
            </a:r>
            <a:r>
              <a:rPr lang="de-DE" sz="2800" dirty="0" smtClean="0">
                <a:sym typeface="Wingdings" panose="05000000000000000000" pitchFamily="2" charset="2"/>
              </a:rPr>
              <a:t>ürgerbusse</a:t>
            </a:r>
            <a:r>
              <a:rPr lang="lv-LV" sz="2800" dirty="0" smtClean="0">
                <a:sym typeface="Wingdings" panose="05000000000000000000" pitchFamily="2" charset="2"/>
              </a:rPr>
              <a:t>),</a:t>
            </a:r>
          </a:p>
          <a:p>
            <a:r>
              <a:rPr lang="lv-LV" sz="2800" dirty="0" smtClean="0">
                <a:sym typeface="Wingdings" panose="05000000000000000000" pitchFamily="2" charset="2"/>
              </a:rPr>
              <a:t>datortehnikas aprīkojums skolai,</a:t>
            </a:r>
          </a:p>
          <a:p>
            <a:r>
              <a:rPr lang="lv-LV" sz="2800" dirty="0" smtClean="0">
                <a:sym typeface="Wingdings" panose="05000000000000000000" pitchFamily="2" charset="2"/>
              </a:rPr>
              <a:t>kopienas centrs,</a:t>
            </a:r>
          </a:p>
          <a:p>
            <a:r>
              <a:rPr lang="lv-LV" sz="2800" dirty="0" smtClean="0">
                <a:sym typeface="Wingdings" panose="05000000000000000000" pitchFamily="2" charset="2"/>
              </a:rPr>
              <a:t>sporta laukums, un citus</a:t>
            </a:r>
            <a:endParaRPr lang="lv-LV" dirty="0"/>
          </a:p>
        </p:txBody>
      </p:sp>
    </p:spTree>
    <p:extLst>
      <p:ext uri="{BB962C8B-B14F-4D97-AF65-F5344CB8AC3E}">
        <p14:creationId xmlns:p14="http://schemas.microsoft.com/office/powerpoint/2010/main" val="32299311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b="1" dirty="0" smtClean="0"/>
              <a:t>Tiešie ieguvumi pašvaldībai</a:t>
            </a:r>
            <a:endParaRPr lang="lv-LV" b="1" dirty="0"/>
          </a:p>
        </p:txBody>
      </p:sp>
      <p:sp>
        <p:nvSpPr>
          <p:cNvPr id="3" name="Content Placeholder 2"/>
          <p:cNvSpPr>
            <a:spLocks noGrp="1"/>
          </p:cNvSpPr>
          <p:nvPr>
            <p:ph idx="1"/>
          </p:nvPr>
        </p:nvSpPr>
        <p:spPr>
          <a:xfrm>
            <a:off x="179512" y="1628800"/>
            <a:ext cx="8856984" cy="4968552"/>
          </a:xfrm>
        </p:spPr>
        <p:txBody>
          <a:bodyPr>
            <a:normAutofit fontScale="62500" lnSpcReduction="20000"/>
          </a:bodyPr>
          <a:lstStyle/>
          <a:p>
            <a:pPr marL="0" indent="0">
              <a:buNone/>
            </a:pPr>
            <a:r>
              <a:rPr lang="lv-LV" b="1" dirty="0" smtClean="0"/>
              <a:t>Vēja parka kā uzņēmējdarbības nodokļa maksājums pašvaldības budžetā</a:t>
            </a:r>
          </a:p>
          <a:p>
            <a:pPr marL="0" indent="0" algn="ctr">
              <a:buNone/>
            </a:pPr>
            <a:r>
              <a:rPr lang="lv-LV" b="1" dirty="0" smtClean="0"/>
              <a:t>Pateicoties šim maksājumam pašvaldības budžeta ieņēmumi ir pieauguši par aptuveni 400 tūkstoši EUR gadā (2017)</a:t>
            </a:r>
          </a:p>
          <a:p>
            <a:pPr marL="0" indent="0">
              <a:buNone/>
            </a:pPr>
            <a:endParaRPr lang="lv-LV" baseline="30000" dirty="0" smtClean="0"/>
          </a:p>
          <a:p>
            <a:pPr marL="0" indent="0">
              <a:buNone/>
            </a:pPr>
            <a:r>
              <a:rPr lang="lv-LV" sz="2900" b="1" baseline="30000" dirty="0" smtClean="0"/>
              <a:t>Princips.</a:t>
            </a:r>
          </a:p>
          <a:p>
            <a:pPr>
              <a:lnSpc>
                <a:spcPct val="134000"/>
              </a:lnSpc>
            </a:pPr>
            <a:r>
              <a:rPr lang="lv-LV" sz="2900" baseline="30000" dirty="0" smtClean="0"/>
              <a:t>Par </a:t>
            </a:r>
            <a:r>
              <a:rPr lang="lv-LV" sz="2900" baseline="30000" dirty="0"/>
              <a:t>vēja turbīnu darbību ir </a:t>
            </a:r>
            <a:r>
              <a:rPr lang="lv-LV" sz="2900" baseline="30000" dirty="0" smtClean="0"/>
              <a:t>jāmaksā </a:t>
            </a:r>
            <a:r>
              <a:rPr lang="lv-LV" sz="2900" baseline="30000" dirty="0"/>
              <a:t>uzņēmējdarbības nodoklis, ko saņem vietējā pašvaldība (</a:t>
            </a:r>
            <a:r>
              <a:rPr lang="lv-LV" sz="2900" i="1" baseline="30000" dirty="0"/>
              <a:t>Gewerbesteuer</a:t>
            </a:r>
            <a:r>
              <a:rPr lang="lv-LV" sz="2900" baseline="30000" dirty="0"/>
              <a:t>). </a:t>
            </a:r>
            <a:endParaRPr lang="lv-LV" sz="2900" baseline="30000" dirty="0" smtClean="0"/>
          </a:p>
          <a:p>
            <a:pPr>
              <a:lnSpc>
                <a:spcPct val="134000"/>
              </a:lnSpc>
            </a:pPr>
            <a:r>
              <a:rPr lang="lv-LV" sz="2900" baseline="30000" dirty="0" smtClean="0"/>
              <a:t>Kopš </a:t>
            </a:r>
            <a:r>
              <a:rPr lang="lv-LV" sz="2900" baseline="30000" dirty="0"/>
              <a:t>2009. gada vēja </a:t>
            </a:r>
            <a:r>
              <a:rPr lang="lv-LV" sz="2900" baseline="30000" dirty="0" smtClean="0"/>
              <a:t>parku projektiem </a:t>
            </a:r>
            <a:r>
              <a:rPr lang="lv-LV" sz="2900" baseline="30000" dirty="0"/>
              <a:t>piemēro principu, saskaņā ar kuru ne mazāk kā 70 % no šī nodokļa ieņēmumiem ieskaitāmi tās pašvaldības budžetā, kurā turbīnas ir uzstādītas, bet nodokļa atlikusī daļa iemaksājama tai pašvaldībai, kurā attiecīgais uzņēmums ir reģistrēts. </a:t>
            </a:r>
            <a:endParaRPr lang="lv-LV" sz="2900" baseline="30000" dirty="0" smtClean="0"/>
          </a:p>
          <a:p>
            <a:pPr>
              <a:lnSpc>
                <a:spcPct val="134000"/>
              </a:lnSpc>
            </a:pPr>
            <a:r>
              <a:rPr lang="lv-LV" sz="2900" baseline="30000" dirty="0" smtClean="0"/>
              <a:t>Pašvaldības </a:t>
            </a:r>
            <a:r>
              <a:rPr lang="lv-LV" sz="2900" baseline="30000" dirty="0"/>
              <a:t>var vienoties ar vēja parka uzņēmumu par lielākas nodokļa daļas atvēlēšanu tai pašvaldībai, kuras teritorijā ir uzstādītas turbīnas. </a:t>
            </a:r>
            <a:endParaRPr lang="lv-LV" sz="2900" baseline="30000" dirty="0" smtClean="0"/>
          </a:p>
          <a:p>
            <a:pPr>
              <a:lnSpc>
                <a:spcPct val="134000"/>
              </a:lnSpc>
              <a:spcBef>
                <a:spcPts val="0"/>
              </a:spcBef>
            </a:pPr>
            <a:r>
              <a:rPr lang="lv-LV" sz="2900" baseline="30000" dirty="0" smtClean="0"/>
              <a:t>Kopienu </a:t>
            </a:r>
            <a:r>
              <a:rPr lang="lv-LV" sz="2900" baseline="30000" dirty="0"/>
              <a:t>vēja parku uzņēmumi parasti ir reģistrēti attiecīgo projektu atrašanās vietās. </a:t>
            </a:r>
            <a:r>
              <a:rPr lang="lv-LV" sz="2900" baseline="30000" dirty="0" smtClean="0"/>
              <a:t>Tas </a:t>
            </a:r>
            <a:r>
              <a:rPr lang="lv-LV" sz="2900" baseline="30000" dirty="0"/>
              <a:t>nozīmē, ka 100 % no šī nodokļa ieņēmumiem nonāk tās pašvaldības </a:t>
            </a:r>
            <a:r>
              <a:rPr lang="lv-LV" sz="2900" baseline="30000" dirty="0" smtClean="0"/>
              <a:t>budžetā,</a:t>
            </a:r>
            <a:r>
              <a:rPr lang="lv-LV" sz="2900" dirty="0" smtClean="0"/>
              <a:t> </a:t>
            </a:r>
            <a:r>
              <a:rPr lang="lv-LV" sz="2900" baseline="30000" dirty="0" smtClean="0"/>
              <a:t>kurā turbīnas ir uzstādītas</a:t>
            </a:r>
            <a:r>
              <a:rPr lang="lv-LV" baseline="30000" dirty="0" smtClean="0"/>
              <a:t>. </a:t>
            </a:r>
            <a:endParaRPr lang="lv-LV" baseline="30000" dirty="0" smtClean="0"/>
          </a:p>
          <a:p>
            <a:pPr marL="0" indent="0">
              <a:lnSpc>
                <a:spcPct val="134000"/>
              </a:lnSpc>
              <a:spcBef>
                <a:spcPts val="0"/>
              </a:spcBef>
              <a:buNone/>
            </a:pPr>
            <a:endParaRPr lang="lv-LV" sz="2400" b="1" dirty="0" smtClean="0"/>
          </a:p>
          <a:p>
            <a:pPr marL="0" indent="0">
              <a:lnSpc>
                <a:spcPct val="134000"/>
              </a:lnSpc>
              <a:spcBef>
                <a:spcPts val="0"/>
              </a:spcBef>
              <a:buNone/>
            </a:pPr>
            <a:r>
              <a:rPr lang="lv-LV" sz="2400" b="1" dirty="0" smtClean="0"/>
              <a:t>Videi nodarītā kaitējuma kompensācijas maksājumu izmantošana vietējā teritorij</a:t>
            </a:r>
            <a:r>
              <a:rPr lang="lv-LV" sz="2400" b="1" dirty="0"/>
              <a:t>ā</a:t>
            </a:r>
            <a:endParaRPr lang="lv-LV" sz="2400" b="1" baseline="30000" dirty="0" smtClean="0"/>
          </a:p>
          <a:p>
            <a:pPr marL="0" indent="0">
              <a:lnSpc>
                <a:spcPct val="134000"/>
              </a:lnSpc>
              <a:spcBef>
                <a:spcPts val="0"/>
              </a:spcBef>
              <a:buNone/>
            </a:pPr>
            <a:endParaRPr lang="lv-LV" sz="2400" baseline="30000" dirty="0"/>
          </a:p>
          <a:p>
            <a:pPr marL="0" indent="0">
              <a:lnSpc>
                <a:spcPct val="134000"/>
              </a:lnSpc>
              <a:spcBef>
                <a:spcPts val="0"/>
              </a:spcBef>
              <a:buNone/>
            </a:pPr>
            <a:r>
              <a:rPr lang="lv-LV" sz="2400" dirty="0" smtClean="0"/>
              <a:t>Videi nodarītā kaitējuma kompensācijas maksājums sastāv no 2 daļām : (1) ainavas vizuālā attēla pasliktināšanās, un (2) dabai nodarītā kaitējuma kompensācija. </a:t>
            </a:r>
          </a:p>
          <a:p>
            <a:pPr marL="0" indent="0">
              <a:lnSpc>
                <a:spcPct val="134000"/>
              </a:lnSpc>
              <a:spcBef>
                <a:spcPts val="0"/>
              </a:spcBef>
              <a:buNone/>
            </a:pPr>
            <a:r>
              <a:rPr lang="lv-LV" sz="2400" dirty="0" smtClean="0"/>
              <a:t>Ir iespēja izmantot šīs kompensācijas (86.5 </a:t>
            </a:r>
            <a:r>
              <a:rPr lang="lv-LV" sz="2400" dirty="0" err="1" smtClean="0"/>
              <a:t>tūkst.EUR</a:t>
            </a:r>
            <a:r>
              <a:rPr lang="lv-LV" sz="2400" dirty="0" smtClean="0"/>
              <a:t> par katru turbīnu) vietējā un rajona teritorijā. Ainavas kompensācijas maksājumus saņem </a:t>
            </a:r>
            <a:r>
              <a:rPr lang="lv-LV" sz="2400" dirty="0" err="1" smtClean="0"/>
              <a:t>Ditmāršenas</a:t>
            </a:r>
            <a:r>
              <a:rPr lang="lv-LV" sz="2400" dirty="0" smtClean="0"/>
              <a:t> rajona dabas aizsardzības fonds.</a:t>
            </a:r>
          </a:p>
          <a:p>
            <a:pPr marL="0" indent="0">
              <a:lnSpc>
                <a:spcPct val="134000"/>
              </a:lnSpc>
              <a:spcBef>
                <a:spcPts val="0"/>
              </a:spcBef>
              <a:buNone/>
            </a:pPr>
            <a:r>
              <a:rPr lang="lv-LV" sz="2400" dirty="0" smtClean="0"/>
              <a:t>Dabas kaitējuma kompensācija tiek (šobrīd) izmantota meliorācijas kanāla celtniecībai.</a:t>
            </a:r>
            <a:endParaRPr lang="lv-LV" sz="2400" dirty="0"/>
          </a:p>
        </p:txBody>
      </p:sp>
    </p:spTree>
    <p:extLst>
      <p:ext uri="{BB962C8B-B14F-4D97-AF65-F5344CB8AC3E}">
        <p14:creationId xmlns:p14="http://schemas.microsoft.com/office/powerpoint/2010/main" val="2636074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642" y="95014"/>
            <a:ext cx="7886700" cy="525673"/>
          </a:xfrm>
        </p:spPr>
        <p:txBody>
          <a:bodyPr>
            <a:normAutofit/>
          </a:bodyPr>
          <a:lstStyle/>
          <a:p>
            <a:r>
              <a:rPr lang="en-US" sz="2800" b="1" dirty="0" err="1">
                <a:solidFill>
                  <a:srgbClr val="009900"/>
                </a:solidFill>
              </a:rPr>
              <a:t>WinWind</a:t>
            </a:r>
            <a:r>
              <a:rPr lang="en-US" sz="2800" dirty="0"/>
              <a:t> </a:t>
            </a:r>
            <a:r>
              <a:rPr lang="en-US" sz="2800" b="1" dirty="0" err="1">
                <a:solidFill>
                  <a:srgbClr val="009900"/>
                </a:solidFill>
              </a:rPr>
              <a:t>projekts</a:t>
            </a:r>
            <a:endParaRPr lang="lv-LV" sz="2800" b="1" dirty="0"/>
          </a:p>
        </p:txBody>
      </p:sp>
      <p:sp>
        <p:nvSpPr>
          <p:cNvPr id="3" name="Content Placeholder 2"/>
          <p:cNvSpPr>
            <a:spLocks noGrp="1"/>
          </p:cNvSpPr>
          <p:nvPr>
            <p:ph idx="1"/>
          </p:nvPr>
        </p:nvSpPr>
        <p:spPr>
          <a:xfrm>
            <a:off x="246214" y="1628801"/>
            <a:ext cx="5549921" cy="4392488"/>
          </a:xfrm>
        </p:spPr>
        <p:txBody>
          <a:bodyPr>
            <a:noAutofit/>
          </a:bodyPr>
          <a:lstStyle/>
          <a:p>
            <a:pPr marL="0" indent="0" algn="just">
              <a:spcBef>
                <a:spcPts val="0"/>
              </a:spcBef>
              <a:buNone/>
            </a:pPr>
            <a:r>
              <a:rPr lang="lv-LV" sz="1400" b="1" dirty="0"/>
              <a:t>Projekta norises laiks</a:t>
            </a:r>
            <a:endParaRPr lang="lv-LV" sz="1400" dirty="0"/>
          </a:p>
          <a:p>
            <a:pPr marL="0" indent="0" algn="just">
              <a:spcBef>
                <a:spcPts val="0"/>
              </a:spcBef>
              <a:buNone/>
            </a:pPr>
            <a:r>
              <a:rPr lang="lv-LV" sz="1400" b="1" dirty="0" smtClean="0"/>
              <a:t>2017</a:t>
            </a:r>
            <a:r>
              <a:rPr lang="lv-LV" sz="1400" b="1" dirty="0"/>
              <a:t>. </a:t>
            </a:r>
            <a:r>
              <a:rPr lang="lv-LV" sz="1400" b="1" dirty="0" smtClean="0"/>
              <a:t>gada oktobris </a:t>
            </a:r>
            <a:r>
              <a:rPr lang="lv-LV" sz="1400" dirty="0" smtClean="0"/>
              <a:t>– </a:t>
            </a:r>
            <a:r>
              <a:rPr lang="lv-LV" sz="1400" b="1" dirty="0" smtClean="0"/>
              <a:t>31.gada marts </a:t>
            </a:r>
            <a:r>
              <a:rPr lang="lv-LV" sz="1400" dirty="0"/>
              <a:t>(30 mēneši)</a:t>
            </a:r>
            <a:endParaRPr lang="en-US" sz="1400" dirty="0"/>
          </a:p>
          <a:p>
            <a:pPr marL="0" indent="0" algn="just">
              <a:spcBef>
                <a:spcPts val="0"/>
              </a:spcBef>
              <a:buNone/>
            </a:pPr>
            <a:endParaRPr lang="en-US" sz="1400" dirty="0"/>
          </a:p>
          <a:p>
            <a:pPr marL="0" indent="0" algn="just">
              <a:spcBef>
                <a:spcPts val="0"/>
              </a:spcBef>
              <a:buNone/>
            </a:pPr>
            <a:endParaRPr lang="lv-LV" sz="1400" b="1" dirty="0" smtClean="0"/>
          </a:p>
          <a:p>
            <a:pPr marL="0" indent="0" algn="just">
              <a:spcBef>
                <a:spcPts val="0"/>
              </a:spcBef>
              <a:buNone/>
            </a:pPr>
            <a:r>
              <a:rPr lang="lv-LV" sz="1400" b="1" dirty="0" smtClean="0"/>
              <a:t>Projekta </a:t>
            </a:r>
            <a:r>
              <a:rPr lang="lv-LV" sz="1400" b="1" dirty="0"/>
              <a:t>mērķis</a:t>
            </a:r>
            <a:endParaRPr lang="lv-LV" sz="1400" dirty="0"/>
          </a:p>
          <a:p>
            <a:pPr marL="0" indent="0" algn="just">
              <a:spcBef>
                <a:spcPts val="0"/>
              </a:spcBef>
              <a:buNone/>
            </a:pPr>
            <a:r>
              <a:rPr lang="lv-LV" sz="1400" dirty="0"/>
              <a:t>Veicināt vēja enerģijas izmantošanu uz sauszemes tajās valstīs un to reģionos, kuri līdz šim ir uzskatāmi kā sauszemes vēja enerģijas izmantošanas ziņā mazattīstīti. </a:t>
            </a:r>
            <a:endParaRPr lang="lv-LV" sz="1400" dirty="0" smtClean="0"/>
          </a:p>
          <a:p>
            <a:pPr marL="0" indent="0" algn="just">
              <a:spcBef>
                <a:spcPts val="0"/>
              </a:spcBef>
              <a:buNone/>
            </a:pPr>
            <a:endParaRPr lang="lv-LV" sz="1400" dirty="0"/>
          </a:p>
          <a:p>
            <a:pPr marL="0" indent="0" algn="just">
              <a:spcBef>
                <a:spcPts val="0"/>
              </a:spcBef>
              <a:buNone/>
            </a:pPr>
            <a:r>
              <a:rPr lang="lv-LV" sz="1400" b="1" dirty="0" smtClean="0"/>
              <a:t>Projekta ‘turpinājums’’ izvēlētā aktuālā detālā fokusā </a:t>
            </a:r>
            <a:r>
              <a:rPr lang="lv-LV" sz="1400" dirty="0" smtClean="0"/>
              <a:t>– atjaunojamo enerģijas kopienu veicināšana elektrības ražošanas sektorā, COME RES, uzs</a:t>
            </a:r>
            <a:r>
              <a:rPr lang="lv-LV" sz="1400" dirty="0" smtClean="0"/>
              <a:t>ākts 2020.gada septembrī.</a:t>
            </a:r>
            <a:endParaRPr lang="en-US" sz="1400" dirty="0"/>
          </a:p>
          <a:p>
            <a:pPr marL="0" indent="0" algn="just">
              <a:spcBef>
                <a:spcPts val="0"/>
              </a:spcBef>
              <a:buNone/>
            </a:pPr>
            <a:endParaRPr lang="lv-LV" sz="1400"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40152" y="2420888"/>
            <a:ext cx="2833120" cy="2124840"/>
          </a:xfrm>
          <a:prstGeom prst="rect">
            <a:avLst/>
          </a:prstGeom>
        </p:spPr>
      </p:pic>
    </p:spTree>
    <p:extLst>
      <p:ext uri="{BB962C8B-B14F-4D97-AF65-F5344CB8AC3E}">
        <p14:creationId xmlns:p14="http://schemas.microsoft.com/office/powerpoint/2010/main" val="2097211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v-LV" sz="3200" b="1" dirty="0" smtClean="0"/>
              <a:t>Vēja enerģijas izmantošanas zonu plānojuma atbildība </a:t>
            </a:r>
            <a:r>
              <a:rPr lang="lv-LV" sz="3200" b="1" dirty="0" err="1" smtClean="0"/>
              <a:t>Šlēsvigā</a:t>
            </a:r>
            <a:r>
              <a:rPr lang="lv-LV" sz="3200" b="1" dirty="0" smtClean="0"/>
              <a:t>-Holšteinā</a:t>
            </a:r>
            <a:endParaRPr lang="lv-LV" sz="3200" b="1" dirty="0"/>
          </a:p>
        </p:txBody>
      </p:sp>
      <p:sp>
        <p:nvSpPr>
          <p:cNvPr id="3" name="Content Placeholder 2"/>
          <p:cNvSpPr>
            <a:spLocks noGrp="1"/>
          </p:cNvSpPr>
          <p:nvPr>
            <p:ph idx="1"/>
          </p:nvPr>
        </p:nvSpPr>
        <p:spPr/>
        <p:txBody>
          <a:bodyPr/>
          <a:lstStyle/>
          <a:p>
            <a:r>
              <a:rPr lang="lv-LV" sz="2000" b="1" dirty="0" smtClean="0"/>
              <a:t>federālās </a:t>
            </a:r>
            <a:r>
              <a:rPr lang="lv-LV" sz="2000" b="1" dirty="0"/>
              <a:t>zemes līmeņa telpiskās plānošanas </a:t>
            </a:r>
            <a:r>
              <a:rPr lang="lv-LV" sz="2000" b="1" dirty="0" smtClean="0"/>
              <a:t>iestāde un reģionālā </a:t>
            </a:r>
            <a:r>
              <a:rPr lang="lv-LV" sz="2000" b="1" dirty="0"/>
              <a:t>līmeņa plānošanas iestādes </a:t>
            </a:r>
            <a:r>
              <a:rPr lang="lv-LV" sz="2000" dirty="0" smtClean="0"/>
              <a:t>- </a:t>
            </a:r>
            <a:r>
              <a:rPr lang="lv-LV" sz="2000" dirty="0"/>
              <a:t>atbildīgas par vēja enerģijas izmantošanai piemēroto zonu noteikšanu reģionālajos </a:t>
            </a:r>
            <a:r>
              <a:rPr lang="lv-LV" sz="2000" dirty="0" smtClean="0"/>
              <a:t>plānos. </a:t>
            </a:r>
            <a:r>
              <a:rPr lang="lv-LV" sz="2000" dirty="0"/>
              <a:t>Vēja enerģijas izmantošanas zonu noteikšana pamatojas uz </a:t>
            </a:r>
            <a:r>
              <a:rPr lang="lv-LV" sz="2000" b="1" dirty="0"/>
              <a:t>objektīviem kritērijiem</a:t>
            </a:r>
            <a:r>
              <a:rPr lang="lv-LV" sz="2000" b="1" dirty="0" smtClean="0"/>
              <a:t>. </a:t>
            </a:r>
            <a:endParaRPr lang="lv-LV" sz="2000" b="1" dirty="0"/>
          </a:p>
          <a:p>
            <a:pPr marL="0" indent="0">
              <a:buNone/>
            </a:pPr>
            <a:r>
              <a:rPr lang="lv-LV" sz="2000" b="1" dirty="0" smtClean="0">
                <a:solidFill>
                  <a:srgbClr val="00B050"/>
                </a:solidFill>
              </a:rPr>
              <a:t>     Būtiski: Pašvaldības atbalsts ir tikai viens no kritērijiem </a:t>
            </a:r>
            <a:r>
              <a:rPr lang="lv-LV" sz="2000" b="1" dirty="0" err="1" smtClean="0">
                <a:solidFill>
                  <a:srgbClr val="00B050"/>
                </a:solidFill>
              </a:rPr>
              <a:t>Šlēsvigas-Holšteinas</a:t>
            </a:r>
            <a:r>
              <a:rPr lang="lv-LV" sz="2000" b="1" dirty="0" smtClean="0">
                <a:solidFill>
                  <a:srgbClr val="00B050"/>
                </a:solidFill>
              </a:rPr>
              <a:t> zemes situācijā.</a:t>
            </a:r>
            <a:endParaRPr lang="lv-LV" sz="2000" b="1" dirty="0">
              <a:solidFill>
                <a:srgbClr val="00B050"/>
              </a:solidFill>
            </a:endParaRPr>
          </a:p>
          <a:p>
            <a:pPr marL="0" indent="0">
              <a:buNone/>
            </a:pPr>
            <a:endParaRPr lang="lv-LV" sz="2000" dirty="0" smtClean="0"/>
          </a:p>
          <a:p>
            <a:pPr marL="0" indent="0">
              <a:buNone/>
            </a:pPr>
            <a:endParaRPr lang="lv-LV" sz="2000" dirty="0" smtClean="0"/>
          </a:p>
          <a:p>
            <a:r>
              <a:rPr lang="lv-LV" sz="2000" b="1" dirty="0" smtClean="0"/>
              <a:t>rajonu </a:t>
            </a:r>
            <a:r>
              <a:rPr lang="lv-LV" sz="2000" b="1" dirty="0"/>
              <a:t>administrācijas </a:t>
            </a:r>
            <a:r>
              <a:rPr lang="lv-LV" sz="2000" dirty="0" smtClean="0"/>
              <a:t>- atbildīgas </a:t>
            </a:r>
            <a:r>
              <a:rPr lang="lv-LV" sz="2000" dirty="0"/>
              <a:t>par </a:t>
            </a:r>
            <a:r>
              <a:rPr lang="lv-LV" sz="2000" dirty="0" smtClean="0"/>
              <a:t>neformālo vēja </a:t>
            </a:r>
            <a:r>
              <a:rPr lang="lv-LV" sz="2000" dirty="0"/>
              <a:t>enerģijas koncepciju </a:t>
            </a:r>
            <a:r>
              <a:rPr lang="lv-LV" sz="2000" dirty="0" smtClean="0"/>
              <a:t>izstrādi (priekšlikumi), </a:t>
            </a:r>
            <a:r>
              <a:rPr lang="lv-LV" sz="2000" dirty="0"/>
              <a:t>sniedz atbalstu reģionālo plānu izstrādāšanā, kuros iezīmētas vēja enerģijas izmantošanai piemērotās zonas; </a:t>
            </a:r>
            <a:endParaRPr lang="lv-LV" sz="2000" dirty="0" smtClean="0"/>
          </a:p>
          <a:p>
            <a:endParaRPr lang="lv-LV" dirty="0" smtClean="0"/>
          </a:p>
          <a:p>
            <a:endParaRPr lang="lv-LV" dirty="0"/>
          </a:p>
        </p:txBody>
      </p:sp>
    </p:spTree>
    <p:extLst>
      <p:ext uri="{BB962C8B-B14F-4D97-AF65-F5344CB8AC3E}">
        <p14:creationId xmlns:p14="http://schemas.microsoft.com/office/powerpoint/2010/main" val="13136675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t">
            <a:normAutofit fontScale="90000"/>
          </a:bodyPr>
          <a:lstStyle/>
          <a:p>
            <a:r>
              <a:rPr lang="lv-LV" b="1" dirty="0" smtClean="0"/>
              <a:t>Vēja enerģijas izmantošanas zonu noteikšanas rezultāti federālās zemes līmen</a:t>
            </a:r>
            <a:r>
              <a:rPr lang="lv-LV" b="1" dirty="0"/>
              <a:t>ī</a:t>
            </a:r>
            <a:endParaRPr lang="de-DE" b="1" dirty="0"/>
          </a:p>
        </p:txBody>
      </p:sp>
      <p:graphicFrame>
        <p:nvGraphicFramePr>
          <p:cNvPr id="4" name="Inhaltsplatzhalter 3"/>
          <p:cNvGraphicFramePr>
            <a:graphicFrameLocks noGrp="1"/>
          </p:cNvGraphicFramePr>
          <p:nvPr>
            <p:ph idx="1"/>
            <p:extLst/>
          </p:nvPr>
        </p:nvGraphicFramePr>
        <p:xfrm>
          <a:off x="107504" y="1772816"/>
          <a:ext cx="8856983" cy="4725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786148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7920880" cy="504056"/>
          </a:xfrm>
        </p:spPr>
        <p:txBody>
          <a:bodyPr>
            <a:normAutofit fontScale="90000"/>
          </a:bodyPr>
          <a:lstStyle/>
          <a:p>
            <a:pPr algn="ctr"/>
            <a:r>
              <a:rPr lang="lv-LV" sz="2800" b="1" dirty="0" smtClean="0">
                <a:solidFill>
                  <a:srgbClr val="004C90"/>
                </a:solidFill>
                <a:latin typeface="Arial" panose="020B0604020202020204" pitchFamily="34" charset="0"/>
                <a:ea typeface="Segoe UI" charset="0"/>
                <a:cs typeface="Arial" panose="020B0604020202020204" pitchFamily="34" charset="0"/>
              </a:rPr>
              <a:t>Ekonomiskā ietekme </a:t>
            </a:r>
            <a:endParaRPr lang="en-US" sz="2800" b="1" dirty="0">
              <a:solidFill>
                <a:srgbClr val="004C90"/>
              </a:solidFill>
              <a:latin typeface="Arial" panose="020B0604020202020204" pitchFamily="34" charset="0"/>
              <a:ea typeface="Segoe UI" charset="0"/>
              <a:cs typeface="Arial" panose="020B0604020202020204" pitchFamily="34" charset="0"/>
            </a:endParaRPr>
          </a:p>
        </p:txBody>
      </p:sp>
      <p:sp>
        <p:nvSpPr>
          <p:cNvPr id="3" name="Content Placeholder 2"/>
          <p:cNvSpPr>
            <a:spLocks noGrp="1"/>
          </p:cNvSpPr>
          <p:nvPr>
            <p:ph idx="1"/>
          </p:nvPr>
        </p:nvSpPr>
        <p:spPr>
          <a:xfrm>
            <a:off x="179512" y="1124744"/>
            <a:ext cx="8712968" cy="5053707"/>
          </a:xfrm>
        </p:spPr>
        <p:txBody>
          <a:bodyPr>
            <a:normAutofit fontScale="92500"/>
          </a:bodyPr>
          <a:lstStyle/>
          <a:p>
            <a:endParaRPr lang="lv-LV" sz="2200" b="1" dirty="0" smtClean="0">
              <a:latin typeface="Arial" panose="020B0604020202020204" pitchFamily="34" charset="0"/>
              <a:cs typeface="Arial" panose="020B0604020202020204" pitchFamily="34" charset="0"/>
            </a:endParaRPr>
          </a:p>
          <a:p>
            <a:r>
              <a:rPr lang="lv-LV" sz="2200" b="1" dirty="0" smtClean="0">
                <a:latin typeface="Arial" panose="020B0604020202020204" pitchFamily="34" charset="0"/>
                <a:cs typeface="Arial" panose="020B0604020202020204" pitchFamily="34" charset="0"/>
              </a:rPr>
              <a:t>ietekme uz vietējo ekonomiku </a:t>
            </a:r>
            <a:r>
              <a:rPr lang="lv-LV" sz="2200" dirty="0" smtClean="0">
                <a:latin typeface="Arial" panose="020B0604020202020204" pitchFamily="34" charset="0"/>
                <a:cs typeface="Arial" panose="020B0604020202020204" pitchFamily="34" charset="0"/>
              </a:rPr>
              <a:t>(piem., tūrisms, lauksaimniecība, ceļu tīkls, darba vietas),</a:t>
            </a:r>
          </a:p>
          <a:p>
            <a:r>
              <a:rPr lang="lv-LV" sz="2200" b="1" dirty="0" smtClean="0">
                <a:latin typeface="Arial" panose="020B0604020202020204" pitchFamily="34" charset="0"/>
                <a:cs typeface="Arial" panose="020B0604020202020204" pitchFamily="34" charset="0"/>
              </a:rPr>
              <a:t>ietekme uz indivīda ekonomisko situāciju </a:t>
            </a:r>
            <a:r>
              <a:rPr lang="lv-LV" sz="2200" dirty="0" smtClean="0">
                <a:latin typeface="Arial" panose="020B0604020202020204" pitchFamily="34" charset="0"/>
                <a:cs typeface="Arial" panose="020B0604020202020204" pitchFamily="34" charset="0"/>
              </a:rPr>
              <a:t>(piem., elektrības cena, bonusa maksājumi mājsaimniecībām, zemes nomas maksājums)</a:t>
            </a:r>
          </a:p>
          <a:p>
            <a:r>
              <a:rPr lang="lv-LV" sz="2200" b="1" dirty="0" smtClean="0">
                <a:latin typeface="Arial" panose="020B0604020202020204" pitchFamily="34" charset="0"/>
                <a:cs typeface="Arial" panose="020B0604020202020204" pitchFamily="34" charset="0"/>
              </a:rPr>
              <a:t>ekonomisko ieguvumu novirze un sadalījums vietējās kopienas starpā,</a:t>
            </a:r>
          </a:p>
          <a:p>
            <a:r>
              <a:rPr lang="lv-LV" sz="2200" b="1" dirty="0" smtClean="0">
                <a:latin typeface="Arial" panose="020B0604020202020204" pitchFamily="34" charset="0"/>
                <a:cs typeface="Arial" panose="020B0604020202020204" pitchFamily="34" charset="0"/>
              </a:rPr>
              <a:t>vietējo iedzīvotāju kā īpašnieku līdzdalības pakāpe vēja parkā</a:t>
            </a:r>
          </a:p>
          <a:p>
            <a:pPr marL="0" indent="0">
              <a:buNone/>
            </a:pPr>
            <a:r>
              <a:rPr lang="lv-LV" sz="2200" b="1" dirty="0" smtClean="0">
                <a:solidFill>
                  <a:srgbClr val="0070C0"/>
                </a:solidFill>
                <a:latin typeface="Arial" panose="020B0604020202020204" pitchFamily="34" charset="0"/>
                <a:cs typeface="Arial" panose="020B0604020202020204" pitchFamily="34" charset="0"/>
              </a:rPr>
              <a:t>Vai: </a:t>
            </a:r>
          </a:p>
          <a:p>
            <a:pPr>
              <a:buFont typeface="Wingdings" panose="05000000000000000000" pitchFamily="2" charset="2"/>
              <a:buChar char="Ø"/>
            </a:pPr>
            <a:r>
              <a:rPr lang="lv-LV" sz="2200" b="1" dirty="0" smtClean="0">
                <a:solidFill>
                  <a:srgbClr val="0070C0"/>
                </a:solidFill>
                <a:latin typeface="Arial" panose="020B0604020202020204" pitchFamily="34" charset="0"/>
                <a:cs typeface="Arial" panose="020B0604020202020204" pitchFamily="34" charset="0"/>
              </a:rPr>
              <a:t>iespēja realizēt kopienai sociāli nozīmīgus projektus ietekmētu mūsu attieksmi?</a:t>
            </a:r>
          </a:p>
          <a:p>
            <a:pPr>
              <a:buFont typeface="Wingdings" panose="05000000000000000000" pitchFamily="2" charset="2"/>
              <a:buChar char="Ø"/>
            </a:pPr>
            <a:r>
              <a:rPr lang="lv-LV" sz="2200" b="1" dirty="0" smtClean="0">
                <a:solidFill>
                  <a:srgbClr val="0070C0"/>
                </a:solidFill>
                <a:latin typeface="Arial" panose="020B0604020202020204" pitchFamily="34" charset="0"/>
                <a:cs typeface="Arial" panose="020B0604020202020204" pitchFamily="34" charset="0"/>
              </a:rPr>
              <a:t>iespēja saņemt ieguvumus individuālā līmenī ietekmētu mūsu attieksmi</a:t>
            </a:r>
            <a:r>
              <a:rPr lang="lv-LV" sz="2200" b="1" dirty="0" smtClean="0">
                <a:solidFill>
                  <a:srgbClr val="0070C0"/>
                </a:solidFill>
                <a:latin typeface="Arial" panose="020B0604020202020204" pitchFamily="34" charset="0"/>
                <a:cs typeface="Arial" panose="020B0604020202020204" pitchFamily="34" charset="0"/>
              </a:rPr>
              <a:t>?</a:t>
            </a:r>
          </a:p>
          <a:p>
            <a:pPr>
              <a:buFont typeface="Wingdings" panose="05000000000000000000" pitchFamily="2" charset="2"/>
              <a:buChar char="Ø"/>
            </a:pPr>
            <a:r>
              <a:rPr lang="lv-LV" sz="2200" b="1" dirty="0" smtClean="0">
                <a:solidFill>
                  <a:srgbClr val="0070C0"/>
                </a:solidFill>
              </a:rPr>
              <a:t>Vai procesu caurspīdīgums ietekmētu mūsu attieksmi?</a:t>
            </a:r>
            <a:endParaRPr lang="lv-LV" sz="2200" b="1" dirty="0" smtClean="0">
              <a:solidFill>
                <a:srgbClr val="0070C0"/>
              </a:solidFill>
              <a:latin typeface="Arial" panose="020B0604020202020204" pitchFamily="34" charset="0"/>
              <a:cs typeface="Arial" panose="020B0604020202020204" pitchFamily="34" charset="0"/>
            </a:endParaRPr>
          </a:p>
          <a:p>
            <a:endParaRPr lang="lv-LV" dirty="0" smtClean="0"/>
          </a:p>
          <a:p>
            <a:endParaRPr lang="lv-LV" dirty="0" smtClean="0"/>
          </a:p>
          <a:p>
            <a:endParaRPr lang="lv-LV" dirty="0"/>
          </a:p>
        </p:txBody>
      </p:sp>
    </p:spTree>
    <p:extLst>
      <p:ext uri="{BB962C8B-B14F-4D97-AF65-F5344CB8AC3E}">
        <p14:creationId xmlns:p14="http://schemas.microsoft.com/office/powerpoint/2010/main" val="4048213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60648"/>
            <a:ext cx="7893172" cy="1143000"/>
          </a:xfrm>
        </p:spPr>
        <p:txBody>
          <a:bodyPr>
            <a:normAutofit/>
          </a:bodyPr>
          <a:lstStyle/>
          <a:p>
            <a:r>
              <a:rPr lang="lv-LV" sz="2800" b="1" dirty="0" smtClean="0">
                <a:solidFill>
                  <a:srgbClr val="004C90"/>
                </a:solidFill>
              </a:rPr>
              <a:t>Nodrošināta līdzdalība procesos </a:t>
            </a:r>
            <a:endParaRPr lang="lv-LV" sz="2800" b="1" dirty="0">
              <a:solidFill>
                <a:srgbClr val="004C9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39633212"/>
              </p:ext>
            </p:extLst>
          </p:nvPr>
        </p:nvGraphicFramePr>
        <p:xfrm>
          <a:off x="457200" y="1772816"/>
          <a:ext cx="8229600" cy="4996279"/>
        </p:xfrm>
        <a:graphic>
          <a:graphicData uri="http://schemas.openxmlformats.org/drawingml/2006/table">
            <a:tbl>
              <a:tblPr firstRow="1" bandRow="1">
                <a:tableStyleId>{5C22544A-7EE6-4342-B048-85BDC9FD1C3A}</a:tableStyleId>
              </a:tblPr>
              <a:tblGrid>
                <a:gridCol w="1810544">
                  <a:extLst>
                    <a:ext uri="{9D8B030D-6E8A-4147-A177-3AD203B41FA5}">
                      <a16:colId xmlns="" xmlns:a16="http://schemas.microsoft.com/office/drawing/2014/main" val="20000"/>
                    </a:ext>
                  </a:extLst>
                </a:gridCol>
                <a:gridCol w="6419056">
                  <a:extLst>
                    <a:ext uri="{9D8B030D-6E8A-4147-A177-3AD203B41FA5}">
                      <a16:colId xmlns="" xmlns:a16="http://schemas.microsoft.com/office/drawing/2014/main" val="20001"/>
                    </a:ext>
                  </a:extLst>
                </a:gridCol>
              </a:tblGrid>
              <a:tr h="424279">
                <a:tc>
                  <a:txBody>
                    <a:bodyPr/>
                    <a:lstStyle/>
                    <a:p>
                      <a:r>
                        <a:rPr lang="lv-LV" sz="2000" dirty="0" err="1" smtClean="0">
                          <a:solidFill>
                            <a:schemeClr val="bg1"/>
                          </a:solidFill>
                        </a:rPr>
                        <a:t>Sub</a:t>
                      </a:r>
                      <a:r>
                        <a:rPr lang="lv-LV" sz="2000" dirty="0" smtClean="0">
                          <a:solidFill>
                            <a:schemeClr val="bg1"/>
                          </a:solidFill>
                        </a:rPr>
                        <a:t>-Princips</a:t>
                      </a:r>
                      <a:endParaRPr lang="lv-LV"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C90"/>
                    </a:solidFill>
                  </a:tcPr>
                </a:tc>
                <a:tc>
                  <a:txBody>
                    <a:bodyPr/>
                    <a:lstStyle/>
                    <a:p>
                      <a:pPr algn="ctr"/>
                      <a:r>
                        <a:rPr lang="lv-LV" sz="2000" dirty="0" smtClean="0">
                          <a:solidFill>
                            <a:schemeClr val="bg1"/>
                          </a:solidFill>
                        </a:rPr>
                        <a:t>Kritēriji</a:t>
                      </a:r>
                      <a:endParaRPr lang="lv-LV"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C90"/>
                    </a:solidFill>
                  </a:tcPr>
                </a:tc>
                <a:extLst>
                  <a:ext uri="{0D108BD9-81ED-4DB2-BD59-A6C34878D82A}">
                    <a16:rowId xmlns="" xmlns:a16="http://schemas.microsoft.com/office/drawing/2014/main" val="10000"/>
                  </a:ext>
                </a:extLst>
              </a:tr>
              <a:tr h="4328274">
                <a:tc>
                  <a:txBody>
                    <a:bodyPr/>
                    <a:lstStyle/>
                    <a:p>
                      <a:endParaRPr lang="lv-LV" sz="1800" dirty="0">
                        <a:solidFill>
                          <a:schemeClr val="tx1"/>
                        </a:solidFill>
                      </a:endParaRPr>
                    </a:p>
                    <a:p>
                      <a:r>
                        <a:rPr lang="lv-LV" sz="1800" b="1" dirty="0" smtClean="0">
                          <a:solidFill>
                            <a:schemeClr val="tx1"/>
                          </a:solidFill>
                        </a:rPr>
                        <a:t>Agrīna un pārredzama  komunikācija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lvl="0" indent="0">
                        <a:spcBef>
                          <a:spcPts val="600"/>
                        </a:spcBef>
                        <a:spcAft>
                          <a:spcPts val="600"/>
                        </a:spcAft>
                        <a:buFont typeface="Arial" panose="020B0604020202020204" pitchFamily="34" charset="0"/>
                        <a:buNone/>
                      </a:pPr>
                      <a:r>
                        <a:rPr lang="lv-LV" sz="1800" b="1" i="1" dirty="0" smtClean="0"/>
                        <a:t>Vēja parka</a:t>
                      </a:r>
                      <a:r>
                        <a:rPr lang="lv-LV" sz="1800" b="1" i="1" baseline="0" dirty="0" smtClean="0"/>
                        <a:t> attīstītājiem:</a:t>
                      </a:r>
                      <a:endParaRPr lang="lv-LV" sz="1800" b="1" i="1" dirty="0" smtClean="0"/>
                    </a:p>
                    <a:p>
                      <a:pPr marL="285750" lvl="0" indent="-285750">
                        <a:spcBef>
                          <a:spcPts val="600"/>
                        </a:spcBef>
                        <a:spcAft>
                          <a:spcPts val="600"/>
                        </a:spcAft>
                        <a:buFont typeface="Arial" panose="020B0604020202020204" pitchFamily="34" charset="0"/>
                        <a:buChar char="•"/>
                      </a:pPr>
                      <a:r>
                        <a:rPr lang="de-DE" sz="1800" b="1" i="1" dirty="0" smtClean="0"/>
                        <a:t>I</a:t>
                      </a:r>
                      <a:r>
                        <a:rPr lang="en-US" sz="1800" b="1" i="1" dirty="0" err="1" smtClean="0"/>
                        <a:t>nform</a:t>
                      </a:r>
                      <a:r>
                        <a:rPr lang="lv-LV" sz="1800" b="1" i="1" dirty="0" err="1" smtClean="0"/>
                        <a:t>ēt</a:t>
                      </a:r>
                      <a:r>
                        <a:rPr lang="lv-LV" sz="1800" b="1" i="1" baseline="0" dirty="0" smtClean="0"/>
                        <a:t> </a:t>
                      </a:r>
                      <a:r>
                        <a:rPr lang="en-US" sz="1800" b="1" i="1" dirty="0" smtClean="0"/>
                        <a:t> </a:t>
                      </a:r>
                      <a:r>
                        <a:rPr lang="lv-LV" sz="1800" b="0" i="0" dirty="0" smtClean="0"/>
                        <a:t>pašvaldības</a:t>
                      </a:r>
                      <a:r>
                        <a:rPr lang="lv-LV" sz="1800" b="0" i="0" baseline="0" dirty="0" smtClean="0"/>
                        <a:t> Domi pēc iespējas agrīni, pirms zemes rezervācijas pasākumu uzsākšanas </a:t>
                      </a:r>
                      <a:endParaRPr lang="lv-LV" sz="1800" dirty="0"/>
                    </a:p>
                    <a:p>
                      <a:pPr marL="285750" lvl="0" indent="-285750">
                        <a:spcBef>
                          <a:spcPts val="600"/>
                        </a:spcBef>
                        <a:spcAft>
                          <a:spcPts val="600"/>
                        </a:spcAft>
                        <a:buFont typeface="Arial" panose="020B0604020202020204" pitchFamily="34" charset="0"/>
                        <a:buChar char="•"/>
                      </a:pPr>
                      <a:r>
                        <a:rPr lang="lv-LV" sz="1800" b="1" i="1" dirty="0" smtClean="0"/>
                        <a:t>Izveidot </a:t>
                      </a:r>
                      <a:r>
                        <a:rPr lang="en-US" sz="1800" dirty="0" smtClean="0"/>
                        <a:t> </a:t>
                      </a:r>
                      <a:r>
                        <a:rPr lang="lv-LV" sz="1800" dirty="0" smtClean="0"/>
                        <a:t>Sabiedrības</a:t>
                      </a:r>
                      <a:r>
                        <a:rPr lang="lv-LV" sz="1800" baseline="0" dirty="0" smtClean="0"/>
                        <a:t> Iesaistes stratēģiju un Rīcības plānu, lai iesaistītu iedzīvotājus un ieinteresētās puses </a:t>
                      </a:r>
                      <a:endParaRPr lang="lv-LV" sz="1800" dirty="0"/>
                    </a:p>
                    <a:p>
                      <a:pPr marL="285750" lvl="0" indent="-285750">
                        <a:spcBef>
                          <a:spcPts val="600"/>
                        </a:spcBef>
                        <a:spcAft>
                          <a:spcPts val="600"/>
                        </a:spcAft>
                        <a:buFont typeface="Arial" panose="020B0604020202020204" pitchFamily="34" charset="0"/>
                        <a:buChar char="•"/>
                      </a:pPr>
                      <a:r>
                        <a:rPr lang="lv-LV" sz="1800" b="1" i="1" dirty="0" smtClean="0"/>
                        <a:t>Sniegt</a:t>
                      </a:r>
                      <a:r>
                        <a:rPr lang="lv-LV" sz="1800" b="1" i="1" baseline="0" dirty="0" smtClean="0"/>
                        <a:t> </a:t>
                      </a:r>
                      <a:r>
                        <a:rPr lang="lv-LV" sz="1800" b="0" i="0" baseline="0" dirty="0" smtClean="0"/>
                        <a:t>re</a:t>
                      </a:r>
                      <a:r>
                        <a:rPr lang="en-US" sz="1800" dirty="0" err="1" smtClean="0"/>
                        <a:t>gul</a:t>
                      </a:r>
                      <a:r>
                        <a:rPr lang="lv-LV" sz="1800" dirty="0" smtClean="0"/>
                        <a:t>ā</a:t>
                      </a:r>
                      <a:r>
                        <a:rPr lang="en-US" sz="1800" dirty="0" smtClean="0"/>
                        <a:t>r</a:t>
                      </a:r>
                      <a:r>
                        <a:rPr lang="lv-LV" sz="1800" dirty="0" smtClean="0"/>
                        <a:t>u</a:t>
                      </a:r>
                      <a:r>
                        <a:rPr lang="en-US" sz="1800" dirty="0" smtClean="0"/>
                        <a:t> inform</a:t>
                      </a:r>
                      <a:r>
                        <a:rPr lang="lv-LV" sz="1800" dirty="0" err="1" smtClean="0"/>
                        <a:t>āciju</a:t>
                      </a:r>
                      <a:r>
                        <a:rPr lang="lv-LV" sz="1800" dirty="0" smtClean="0"/>
                        <a:t> par projektu</a:t>
                      </a:r>
                      <a:r>
                        <a:rPr lang="lv-LV" sz="1800" baseline="0" dirty="0" smtClean="0"/>
                        <a:t> un tā īstenošanas gaitu pašvaldībai un iedzīvotājiem </a:t>
                      </a:r>
                      <a:r>
                        <a:rPr lang="en-US" sz="1800" dirty="0" smtClean="0"/>
                        <a:t>  </a:t>
                      </a:r>
                      <a:endParaRPr lang="lv-LV" sz="1800" dirty="0"/>
                    </a:p>
                    <a:p>
                      <a:pPr marL="285750" lvl="0" indent="-285750">
                        <a:spcBef>
                          <a:spcPts val="600"/>
                        </a:spcBef>
                        <a:spcAft>
                          <a:spcPts val="600"/>
                        </a:spcAft>
                        <a:buFont typeface="Arial" panose="020B0604020202020204" pitchFamily="34" charset="0"/>
                        <a:buChar char="•"/>
                      </a:pPr>
                      <a:r>
                        <a:rPr lang="lv-LV" sz="1800" b="1" i="1" dirty="0" smtClean="0"/>
                        <a:t>Izmantot reālistisku</a:t>
                      </a:r>
                      <a:r>
                        <a:rPr lang="lv-LV" sz="1800" b="1" i="1" baseline="0" dirty="0" smtClean="0"/>
                        <a:t> modelēšanu, </a:t>
                      </a:r>
                      <a:r>
                        <a:rPr lang="lv-LV" sz="1800" b="1" i="1" baseline="0" dirty="0" err="1" smtClean="0"/>
                        <a:t>vizualizāciju</a:t>
                      </a:r>
                      <a:r>
                        <a:rPr lang="lv-LV" sz="1800" b="1" i="1" baseline="0" dirty="0" smtClean="0"/>
                        <a:t> un arī piedāvāt vizītes citos pastāvošos vēja parkos </a:t>
                      </a:r>
                    </a:p>
                    <a:p>
                      <a:pPr marL="285750" lvl="0" indent="-285750">
                        <a:spcBef>
                          <a:spcPts val="600"/>
                        </a:spcBef>
                        <a:spcAft>
                          <a:spcPts val="600"/>
                        </a:spcAft>
                        <a:buFont typeface="Arial" panose="020B0604020202020204" pitchFamily="34" charset="0"/>
                        <a:buChar char="•"/>
                      </a:pPr>
                      <a:r>
                        <a:rPr lang="lv-LV" sz="1800" b="1" i="1" dirty="0" smtClean="0"/>
                        <a:t>Atvēlēt</a:t>
                      </a:r>
                      <a:r>
                        <a:rPr lang="lv-LV" sz="1800" b="1" i="1" baseline="0" dirty="0" smtClean="0"/>
                        <a:t> </a:t>
                      </a:r>
                      <a:r>
                        <a:rPr lang="en-US" sz="1800" dirty="0" err="1" smtClean="0"/>
                        <a:t>ade</a:t>
                      </a:r>
                      <a:r>
                        <a:rPr lang="lv-LV" sz="1800" dirty="0" err="1" smtClean="0"/>
                        <a:t>kvātus</a:t>
                      </a:r>
                      <a:r>
                        <a:rPr lang="lv-LV" sz="1800" dirty="0" smtClean="0"/>
                        <a:t> </a:t>
                      </a:r>
                      <a:r>
                        <a:rPr lang="en-US" sz="1800" dirty="0" err="1" smtClean="0"/>
                        <a:t>resur</a:t>
                      </a:r>
                      <a:r>
                        <a:rPr lang="lv-LV" sz="1800" dirty="0" smtClean="0"/>
                        <a:t>sus komunikācijai ar vēja parku</a:t>
                      </a:r>
                      <a:r>
                        <a:rPr lang="lv-LV" sz="1800" baseline="0" dirty="0" smtClean="0"/>
                        <a:t> «uzņemošo» pašvaldību un iedzīvotājiem, </a:t>
                      </a:r>
                      <a:r>
                        <a:rPr lang="en-US" sz="1800" dirty="0" smtClean="0"/>
                        <a:t>  </a:t>
                      </a:r>
                      <a:endParaRPr lang="lv-LV" sz="1800" dirty="0"/>
                    </a:p>
                    <a:p>
                      <a:pPr marL="285750" indent="-285750">
                        <a:spcBef>
                          <a:spcPts val="600"/>
                        </a:spcBef>
                        <a:buFont typeface="Arial" panose="020B0604020202020204" pitchFamily="34" charset="0"/>
                        <a:buChar char="•"/>
                      </a:pPr>
                      <a:r>
                        <a:rPr lang="lv-LV" sz="1800" b="1" i="1" dirty="0" smtClean="0"/>
                        <a:t>Sagatavot un publiskot </a:t>
                      </a:r>
                      <a:r>
                        <a:rPr lang="lv-LV" sz="1800" b="1" i="1" baseline="0" dirty="0" smtClean="0"/>
                        <a:t>Vietējās </a:t>
                      </a:r>
                      <a:r>
                        <a:rPr lang="en-US" sz="1800" b="1" i="1" dirty="0" smtClean="0"/>
                        <a:t>Socio-E</a:t>
                      </a:r>
                      <a:r>
                        <a:rPr lang="lv-LV" sz="1800" b="1" i="1" dirty="0" smtClean="0"/>
                        <a:t>k</a:t>
                      </a:r>
                      <a:r>
                        <a:rPr lang="en-US" sz="1800" b="1" i="1" dirty="0" err="1" smtClean="0"/>
                        <a:t>onomi</a:t>
                      </a:r>
                      <a:r>
                        <a:rPr lang="lv-LV" sz="1800" b="1" i="1" dirty="0" err="1" smtClean="0"/>
                        <a:t>skās</a:t>
                      </a:r>
                      <a:r>
                        <a:rPr lang="lv-LV" sz="1800" b="1" i="1" dirty="0" smtClean="0"/>
                        <a:t> Ietekmes Novērtējumu </a:t>
                      </a:r>
                      <a:endParaRPr lang="lv-LV" sz="1800" b="1" i="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 xmlns:a16="http://schemas.microsoft.com/office/drawing/2014/main" val="10001"/>
                  </a:ext>
                </a:extLst>
              </a:tr>
            </a:tbl>
          </a:graphicData>
        </a:graphic>
      </p:graphicFrame>
    </p:spTree>
    <p:extLst>
      <p:ext uri="{BB962C8B-B14F-4D97-AF65-F5344CB8AC3E}">
        <p14:creationId xmlns:p14="http://schemas.microsoft.com/office/powerpoint/2010/main" val="1933040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60648"/>
            <a:ext cx="7893172" cy="1143000"/>
          </a:xfrm>
        </p:spPr>
        <p:txBody>
          <a:bodyPr>
            <a:normAutofit/>
          </a:bodyPr>
          <a:lstStyle/>
          <a:p>
            <a:r>
              <a:rPr lang="lv-LV" sz="2800" b="1" dirty="0" smtClean="0">
                <a:solidFill>
                  <a:srgbClr val="004C90"/>
                </a:solidFill>
              </a:rPr>
              <a:t>Nodrošināta līdzdalība procesos </a:t>
            </a:r>
            <a:endParaRPr lang="lv-LV" sz="2800" b="1" dirty="0">
              <a:solidFill>
                <a:srgbClr val="004C9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62805900"/>
              </p:ext>
            </p:extLst>
          </p:nvPr>
        </p:nvGraphicFramePr>
        <p:xfrm>
          <a:off x="457200" y="1772816"/>
          <a:ext cx="8229600" cy="5029314"/>
        </p:xfrm>
        <a:graphic>
          <a:graphicData uri="http://schemas.openxmlformats.org/drawingml/2006/table">
            <a:tbl>
              <a:tblPr firstRow="1" bandRow="1">
                <a:tableStyleId>{5C22544A-7EE6-4342-B048-85BDC9FD1C3A}</a:tableStyleId>
              </a:tblPr>
              <a:tblGrid>
                <a:gridCol w="1450504">
                  <a:extLst>
                    <a:ext uri="{9D8B030D-6E8A-4147-A177-3AD203B41FA5}">
                      <a16:colId xmlns="" xmlns:a16="http://schemas.microsoft.com/office/drawing/2014/main" val="20000"/>
                    </a:ext>
                  </a:extLst>
                </a:gridCol>
                <a:gridCol w="6779096">
                  <a:extLst>
                    <a:ext uri="{9D8B030D-6E8A-4147-A177-3AD203B41FA5}">
                      <a16:colId xmlns="" xmlns:a16="http://schemas.microsoft.com/office/drawing/2014/main" val="20001"/>
                    </a:ext>
                  </a:extLst>
                </a:gridCol>
              </a:tblGrid>
              <a:tr h="424279">
                <a:tc>
                  <a:txBody>
                    <a:bodyPr/>
                    <a:lstStyle/>
                    <a:p>
                      <a:r>
                        <a:rPr lang="lv-LV" sz="2000" dirty="0" err="1" smtClean="0">
                          <a:solidFill>
                            <a:schemeClr val="bg1"/>
                          </a:solidFill>
                        </a:rPr>
                        <a:t>Sub</a:t>
                      </a:r>
                      <a:r>
                        <a:rPr lang="lv-LV" sz="2000" dirty="0" smtClean="0">
                          <a:solidFill>
                            <a:schemeClr val="bg1"/>
                          </a:solidFill>
                        </a:rPr>
                        <a:t>-Princips</a:t>
                      </a:r>
                      <a:endParaRPr lang="lv-LV"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C90"/>
                    </a:solidFill>
                  </a:tcPr>
                </a:tc>
                <a:tc>
                  <a:txBody>
                    <a:bodyPr/>
                    <a:lstStyle/>
                    <a:p>
                      <a:pPr algn="ctr"/>
                      <a:r>
                        <a:rPr lang="lv-LV" sz="2000" dirty="0" smtClean="0">
                          <a:solidFill>
                            <a:schemeClr val="bg1"/>
                          </a:solidFill>
                        </a:rPr>
                        <a:t>Kritēriji</a:t>
                      </a:r>
                      <a:endParaRPr lang="lv-LV"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C90"/>
                    </a:solidFill>
                  </a:tcPr>
                </a:tc>
                <a:extLst>
                  <a:ext uri="{0D108BD9-81ED-4DB2-BD59-A6C34878D82A}">
                    <a16:rowId xmlns="" xmlns:a16="http://schemas.microsoft.com/office/drawing/2014/main" val="10000"/>
                  </a:ext>
                </a:extLst>
              </a:tr>
              <a:tr h="4328274">
                <a:tc>
                  <a:txBody>
                    <a:bodyPr/>
                    <a:lstStyle/>
                    <a:p>
                      <a:endParaRPr lang="lv-LV" sz="1800" dirty="0">
                        <a:solidFill>
                          <a:schemeClr val="tx1"/>
                        </a:solidFill>
                      </a:endParaRPr>
                    </a:p>
                    <a:p>
                      <a:r>
                        <a:rPr lang="lv-LV" sz="1800" b="1" dirty="0" smtClean="0">
                          <a:solidFill>
                            <a:schemeClr val="tx1"/>
                          </a:solidFill>
                        </a:rPr>
                        <a:t>Efektīva neformālā līdzdalība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285750" lvl="0" indent="-285750">
                        <a:spcBef>
                          <a:spcPts val="300"/>
                        </a:spcBef>
                        <a:buFont typeface="Arial" panose="020B0604020202020204" pitchFamily="34" charset="0"/>
                        <a:buChar char="•"/>
                      </a:pPr>
                      <a:r>
                        <a:rPr lang="lv-LV" sz="1800" b="1" i="1" kern="1200" dirty="0" smtClean="0">
                          <a:solidFill>
                            <a:schemeClr val="dk1"/>
                          </a:solidFill>
                          <a:effectLst/>
                          <a:latin typeface="+mn-lt"/>
                          <a:ea typeface="+mn-ea"/>
                          <a:cs typeface="+mn-cs"/>
                        </a:rPr>
                        <a:t>Nodrošināt</a:t>
                      </a:r>
                      <a:r>
                        <a:rPr lang="lv-LV" sz="1800" b="1" i="1" kern="1200" baseline="0" dirty="0" smtClean="0">
                          <a:solidFill>
                            <a:schemeClr val="dk1"/>
                          </a:solidFill>
                          <a:effectLst/>
                          <a:latin typeface="+mn-lt"/>
                          <a:ea typeface="+mn-ea"/>
                          <a:cs typeface="+mn-cs"/>
                        </a:rPr>
                        <a:t> </a:t>
                      </a:r>
                      <a:r>
                        <a:rPr lang="lv-LV" sz="1800" b="0" i="0" kern="1200" baseline="0" dirty="0" smtClean="0">
                          <a:solidFill>
                            <a:schemeClr val="dk1"/>
                          </a:solidFill>
                          <a:effectLst/>
                          <a:latin typeface="+mn-lt"/>
                          <a:ea typeface="+mn-ea"/>
                          <a:cs typeface="+mn-cs"/>
                        </a:rPr>
                        <a:t>iespēju iedzīvotājiem agrīnai līdzdalībai vēja parka plānošanas un atļauju piešķiršanas procesos </a:t>
                      </a:r>
                      <a:endParaRPr lang="lv-LV" sz="1800" kern="1200" dirty="0" smtClean="0">
                        <a:solidFill>
                          <a:schemeClr val="dk1"/>
                        </a:solidFill>
                        <a:effectLst/>
                        <a:latin typeface="+mn-lt"/>
                        <a:ea typeface="+mn-ea"/>
                        <a:cs typeface="+mn-cs"/>
                      </a:endParaRPr>
                    </a:p>
                    <a:p>
                      <a:pPr marL="285750" lvl="0" indent="-285750">
                        <a:spcBef>
                          <a:spcPts val="300"/>
                        </a:spcBef>
                        <a:buFont typeface="Arial" panose="020B0604020202020204" pitchFamily="34" charset="0"/>
                        <a:buChar char="•"/>
                      </a:pPr>
                      <a:r>
                        <a:rPr lang="lv-LV" sz="1800" b="1" kern="1200" dirty="0" smtClean="0">
                          <a:solidFill>
                            <a:schemeClr val="dk1"/>
                          </a:solidFill>
                          <a:effectLst/>
                          <a:latin typeface="+mn-lt"/>
                          <a:ea typeface="+mn-ea"/>
                          <a:cs typeface="+mn-cs"/>
                        </a:rPr>
                        <a:t>Organizēt </a:t>
                      </a:r>
                      <a:r>
                        <a:rPr lang="lv-LV" sz="1800" kern="1200" dirty="0" smtClean="0">
                          <a:solidFill>
                            <a:schemeClr val="dk1"/>
                          </a:solidFill>
                          <a:effectLst/>
                          <a:latin typeface="+mn-lt"/>
                          <a:ea typeface="+mn-ea"/>
                          <a:cs typeface="+mn-cs"/>
                        </a:rPr>
                        <a:t>kopienas līdzdalību visos vēja</a:t>
                      </a:r>
                      <a:r>
                        <a:rPr lang="lv-LV" sz="1800" kern="1200" baseline="0" dirty="0" smtClean="0">
                          <a:solidFill>
                            <a:schemeClr val="dk1"/>
                          </a:solidFill>
                          <a:effectLst/>
                          <a:latin typeface="+mn-lt"/>
                          <a:ea typeface="+mn-ea"/>
                          <a:cs typeface="+mn-cs"/>
                        </a:rPr>
                        <a:t> parka izveides un darbības posmos, no plānošanas līdz pat ekspluatācijas pārtraukšanai </a:t>
                      </a:r>
                      <a:endParaRPr lang="lv-LV" sz="1800" kern="1200" dirty="0" smtClean="0">
                        <a:solidFill>
                          <a:schemeClr val="dk1"/>
                        </a:solidFill>
                        <a:effectLst/>
                        <a:latin typeface="+mn-lt"/>
                        <a:ea typeface="+mn-ea"/>
                        <a:cs typeface="+mn-cs"/>
                      </a:endParaRPr>
                    </a:p>
                    <a:p>
                      <a:pPr marL="285750" lvl="0" indent="-285750">
                        <a:spcBef>
                          <a:spcPts val="300"/>
                        </a:spcBef>
                        <a:buFont typeface="Arial" panose="020B0604020202020204" pitchFamily="34" charset="0"/>
                        <a:buChar char="•"/>
                      </a:pPr>
                      <a:r>
                        <a:rPr lang="lv-LV" sz="1800" b="1" i="1" kern="1200" dirty="0" smtClean="0">
                          <a:solidFill>
                            <a:schemeClr val="dk1"/>
                          </a:solidFill>
                          <a:effectLst/>
                          <a:latin typeface="+mn-lt"/>
                          <a:ea typeface="+mn-ea"/>
                          <a:cs typeface="+mn-cs"/>
                        </a:rPr>
                        <a:t>Izveidot atbilstošas</a:t>
                      </a:r>
                      <a:r>
                        <a:rPr lang="lv-LV" sz="1800" b="1" i="1" kern="1200" baseline="0" dirty="0" smtClean="0">
                          <a:solidFill>
                            <a:schemeClr val="dk1"/>
                          </a:solidFill>
                          <a:effectLst/>
                          <a:latin typeface="+mn-lt"/>
                          <a:ea typeface="+mn-ea"/>
                          <a:cs typeface="+mn-cs"/>
                        </a:rPr>
                        <a:t> formas vietējās kopienas līdzdalībai </a:t>
                      </a:r>
                      <a:r>
                        <a:rPr lang="en-US" sz="1800" i="1" kern="1200" dirty="0" smtClean="0">
                          <a:solidFill>
                            <a:schemeClr val="dk1"/>
                          </a:solidFill>
                          <a:effectLst/>
                          <a:latin typeface="+mn-lt"/>
                          <a:ea typeface="+mn-ea"/>
                          <a:cs typeface="+mn-cs"/>
                        </a:rPr>
                        <a:t>(</a:t>
                      </a:r>
                      <a:r>
                        <a:rPr lang="lv-LV" sz="1800" i="1" kern="1200" dirty="0" err="1" smtClean="0">
                          <a:solidFill>
                            <a:schemeClr val="dk1"/>
                          </a:solidFill>
                          <a:effectLst/>
                          <a:latin typeface="+mn-lt"/>
                          <a:ea typeface="+mn-ea"/>
                          <a:cs typeface="+mn-cs"/>
                        </a:rPr>
                        <a:t>pi</a:t>
                      </a:r>
                      <a:r>
                        <a:rPr lang="en-US" sz="1800" i="1" kern="1200" dirty="0" smtClean="0">
                          <a:solidFill>
                            <a:schemeClr val="dk1"/>
                          </a:solidFill>
                          <a:effectLst/>
                          <a:latin typeface="+mn-lt"/>
                          <a:ea typeface="+mn-ea"/>
                          <a:cs typeface="+mn-cs"/>
                        </a:rPr>
                        <a:t>e</a:t>
                      </a:r>
                      <a:r>
                        <a:rPr lang="lv-LV" sz="1800" i="1" kern="1200" dirty="0" smtClean="0">
                          <a:solidFill>
                            <a:schemeClr val="dk1"/>
                          </a:solidFill>
                          <a:effectLst/>
                          <a:latin typeface="+mn-lt"/>
                          <a:ea typeface="+mn-ea"/>
                          <a:cs typeface="+mn-cs"/>
                        </a:rPr>
                        <a:t>mēram, Kopīgā</a:t>
                      </a:r>
                      <a:r>
                        <a:rPr lang="lv-LV" sz="1800" i="1" kern="1200" baseline="0" dirty="0" smtClean="0">
                          <a:solidFill>
                            <a:schemeClr val="dk1"/>
                          </a:solidFill>
                          <a:effectLst/>
                          <a:latin typeface="+mn-lt"/>
                          <a:ea typeface="+mn-ea"/>
                          <a:cs typeface="+mn-cs"/>
                        </a:rPr>
                        <a:t> darba grupa – vēja parka attīstītājs, pašvaldības administrācija, vietējo iedzīvotāju un pušu pārstāvji; Konsultatīvā Padome</a:t>
                      </a:r>
                      <a:r>
                        <a:rPr lang="en-US" sz="1800" kern="1200" dirty="0" smtClean="0">
                          <a:solidFill>
                            <a:schemeClr val="dk1"/>
                          </a:solidFill>
                          <a:effectLst/>
                          <a:latin typeface="+mn-lt"/>
                          <a:ea typeface="+mn-ea"/>
                          <a:cs typeface="+mn-cs"/>
                        </a:rPr>
                        <a:t>)</a:t>
                      </a:r>
                      <a:endParaRPr lang="lv-LV" sz="1800" kern="1200" dirty="0" smtClean="0">
                        <a:solidFill>
                          <a:schemeClr val="dk1"/>
                        </a:solidFill>
                        <a:effectLst/>
                        <a:latin typeface="+mn-lt"/>
                        <a:ea typeface="+mn-ea"/>
                        <a:cs typeface="+mn-cs"/>
                      </a:endParaRPr>
                    </a:p>
                    <a:p>
                      <a:pPr marL="285750" lvl="0" indent="-285750">
                        <a:spcBef>
                          <a:spcPts val="300"/>
                        </a:spcBef>
                        <a:buFont typeface="Arial" panose="020B0604020202020204" pitchFamily="34" charset="0"/>
                        <a:buChar char="•"/>
                      </a:pPr>
                      <a:r>
                        <a:rPr lang="lv-LV" sz="1800" b="1" i="1" kern="1200" dirty="0" smtClean="0">
                          <a:solidFill>
                            <a:schemeClr val="dk1"/>
                          </a:solidFill>
                          <a:effectLst/>
                          <a:latin typeface="+mn-lt"/>
                          <a:ea typeface="+mn-ea"/>
                          <a:cs typeface="+mn-cs"/>
                        </a:rPr>
                        <a:t>Izveidot</a:t>
                      </a:r>
                      <a:r>
                        <a:rPr lang="lv-LV" sz="1800" b="1" i="1" kern="1200" baseline="0" dirty="0" smtClean="0">
                          <a:solidFill>
                            <a:schemeClr val="dk1"/>
                          </a:solidFill>
                          <a:effectLst/>
                          <a:latin typeface="+mn-lt"/>
                          <a:ea typeface="+mn-ea"/>
                          <a:cs typeface="+mn-cs"/>
                        </a:rPr>
                        <a:t> </a:t>
                      </a:r>
                      <a:r>
                        <a:rPr lang="lv-LV" sz="1800" b="0" i="1" kern="1200" baseline="0" dirty="0" smtClean="0">
                          <a:solidFill>
                            <a:schemeClr val="dk1"/>
                          </a:solidFill>
                          <a:effectLst/>
                          <a:latin typeface="+mn-lt"/>
                          <a:ea typeface="+mn-ea"/>
                          <a:cs typeface="+mn-cs"/>
                        </a:rPr>
                        <a:t>tādas</a:t>
                      </a:r>
                      <a:r>
                        <a:rPr lang="lv-LV" sz="1800" b="1" i="1" kern="1200" baseline="0" dirty="0" smtClean="0">
                          <a:solidFill>
                            <a:schemeClr val="dk1"/>
                          </a:solidFill>
                          <a:effectLst/>
                          <a:latin typeface="+mn-lt"/>
                          <a:ea typeface="+mn-ea"/>
                          <a:cs typeface="+mn-cs"/>
                        </a:rPr>
                        <a:t> </a:t>
                      </a:r>
                      <a:r>
                        <a:rPr lang="en-US" sz="1800" b="1" i="1" kern="1200" dirty="0" err="1" smtClean="0">
                          <a:solidFill>
                            <a:schemeClr val="dk1"/>
                          </a:solidFill>
                          <a:effectLst/>
                          <a:latin typeface="+mn-lt"/>
                          <a:ea typeface="+mn-ea"/>
                          <a:cs typeface="+mn-cs"/>
                        </a:rPr>
                        <a:t>proced</a:t>
                      </a:r>
                      <a:r>
                        <a:rPr lang="lv-LV" sz="1800" b="1" i="1" kern="1200" dirty="0" err="1" smtClean="0">
                          <a:solidFill>
                            <a:schemeClr val="dk1"/>
                          </a:solidFill>
                          <a:effectLst/>
                          <a:latin typeface="+mn-lt"/>
                          <a:ea typeface="+mn-ea"/>
                          <a:cs typeface="+mn-cs"/>
                        </a:rPr>
                        <a:t>ūras</a:t>
                      </a:r>
                      <a:r>
                        <a:rPr lang="lv-LV" sz="1800" kern="1200" dirty="0" smtClean="0">
                          <a:solidFill>
                            <a:schemeClr val="dk1"/>
                          </a:solidFill>
                          <a:effectLst/>
                          <a:latin typeface="+mn-lt"/>
                          <a:ea typeface="+mn-ea"/>
                          <a:cs typeface="+mn-cs"/>
                        </a:rPr>
                        <a:t>, kuras nodrošina</a:t>
                      </a:r>
                      <a:r>
                        <a:rPr lang="lv-LV" sz="1800" kern="1200" baseline="0" dirty="0" smtClean="0">
                          <a:solidFill>
                            <a:schemeClr val="dk1"/>
                          </a:solidFill>
                          <a:effectLst/>
                          <a:latin typeface="+mn-lt"/>
                          <a:ea typeface="+mn-ea"/>
                          <a:cs typeface="+mn-cs"/>
                        </a:rPr>
                        <a:t> nepārtrauktu vēja parka attīstītāja – kopienas dialogu </a:t>
                      </a:r>
                      <a:r>
                        <a:rPr lang="en-US" sz="1800" kern="1200" dirty="0" smtClean="0">
                          <a:solidFill>
                            <a:schemeClr val="dk1"/>
                          </a:solidFill>
                          <a:effectLst/>
                          <a:latin typeface="+mn-lt"/>
                          <a:ea typeface="+mn-ea"/>
                          <a:cs typeface="+mn-cs"/>
                        </a:rPr>
                        <a:t>u</a:t>
                      </a:r>
                      <a:r>
                        <a:rPr lang="lv-LV" sz="1800" kern="1200" dirty="0" smtClean="0">
                          <a:solidFill>
                            <a:schemeClr val="dk1"/>
                          </a:solidFill>
                          <a:effectLst/>
                          <a:latin typeface="+mn-lt"/>
                          <a:ea typeface="+mn-ea"/>
                          <a:cs typeface="+mn-cs"/>
                        </a:rPr>
                        <a:t>n</a:t>
                      </a:r>
                      <a:r>
                        <a:rPr lang="lv-LV" sz="1800" kern="1200" baseline="0" dirty="0" smtClean="0">
                          <a:solidFill>
                            <a:schemeClr val="dk1"/>
                          </a:solidFill>
                          <a:effectLst/>
                          <a:latin typeface="+mn-lt"/>
                          <a:ea typeface="+mn-ea"/>
                          <a:cs typeface="+mn-cs"/>
                        </a:rPr>
                        <a:t> </a:t>
                      </a:r>
                      <a:r>
                        <a:rPr lang="lv-LV" sz="1800" b="1" i="1" kern="1200" baseline="0" dirty="0" smtClean="0">
                          <a:solidFill>
                            <a:schemeClr val="dk1"/>
                          </a:solidFill>
                          <a:effectLst/>
                          <a:latin typeface="+mn-lt"/>
                          <a:ea typeface="+mn-ea"/>
                          <a:cs typeface="+mn-cs"/>
                        </a:rPr>
                        <a:t>izvairīties</a:t>
                      </a:r>
                      <a:r>
                        <a:rPr lang="en-US" sz="1800" kern="1200" dirty="0" smtClean="0">
                          <a:solidFill>
                            <a:schemeClr val="dk1"/>
                          </a:solidFill>
                          <a:effectLst/>
                          <a:latin typeface="+mn-lt"/>
                          <a:ea typeface="+mn-ea"/>
                          <a:cs typeface="+mn-cs"/>
                        </a:rPr>
                        <a:t> </a:t>
                      </a:r>
                      <a:r>
                        <a:rPr lang="lv-LV" sz="1800" kern="1200" dirty="0" smtClean="0">
                          <a:solidFill>
                            <a:schemeClr val="dk1"/>
                          </a:solidFill>
                          <a:effectLst/>
                          <a:latin typeface="+mn-lt"/>
                          <a:ea typeface="+mn-ea"/>
                          <a:cs typeface="+mn-cs"/>
                        </a:rPr>
                        <a:t>n</a:t>
                      </a:r>
                      <a:r>
                        <a:rPr lang="en-US" sz="1800" kern="1200" dirty="0" smtClean="0">
                          <a:solidFill>
                            <a:schemeClr val="dk1"/>
                          </a:solidFill>
                          <a:effectLst/>
                          <a:latin typeface="+mn-lt"/>
                          <a:ea typeface="+mn-ea"/>
                          <a:cs typeface="+mn-cs"/>
                        </a:rPr>
                        <a:t>o</a:t>
                      </a:r>
                      <a:r>
                        <a:rPr lang="lv-LV" sz="1800" kern="1200" dirty="0" smtClean="0">
                          <a:solidFill>
                            <a:schemeClr val="dk1"/>
                          </a:solidFill>
                          <a:effectLst/>
                          <a:latin typeface="+mn-lt"/>
                          <a:ea typeface="+mn-ea"/>
                          <a:cs typeface="+mn-cs"/>
                        </a:rPr>
                        <a:t> vienvirziena informācijas nodošanas </a:t>
                      </a:r>
                    </a:p>
                    <a:p>
                      <a:pPr marL="285750" indent="-285750">
                        <a:spcBef>
                          <a:spcPts val="300"/>
                        </a:spcBef>
                        <a:buFont typeface="Arial" panose="020B0604020202020204" pitchFamily="34" charset="0"/>
                        <a:buChar char="•"/>
                      </a:pPr>
                      <a:r>
                        <a:rPr lang="lv-LV" sz="1800" b="1" i="1" kern="1200" dirty="0" smtClean="0">
                          <a:solidFill>
                            <a:schemeClr val="dk1"/>
                          </a:solidFill>
                          <a:effectLst/>
                          <a:latin typeface="+mn-lt"/>
                          <a:ea typeface="+mn-ea"/>
                          <a:cs typeface="+mn-cs"/>
                        </a:rPr>
                        <a:t>Nodrošināt tādi jēgpilnu</a:t>
                      </a:r>
                      <a:r>
                        <a:rPr lang="lv-LV" sz="1800" b="1" i="1" kern="1200" baseline="0" dirty="0" smtClean="0">
                          <a:solidFill>
                            <a:schemeClr val="dk1"/>
                          </a:solidFill>
                          <a:effectLst/>
                          <a:latin typeface="+mn-lt"/>
                          <a:ea typeface="+mn-ea"/>
                          <a:cs typeface="+mn-cs"/>
                        </a:rPr>
                        <a:t> </a:t>
                      </a:r>
                      <a:r>
                        <a:rPr lang="lv-LV" sz="1800" b="0" i="0" kern="1200" baseline="0" dirty="0" smtClean="0">
                          <a:solidFill>
                            <a:schemeClr val="dk1"/>
                          </a:solidFill>
                          <a:effectLst/>
                          <a:latin typeface="+mn-lt"/>
                          <a:ea typeface="+mn-ea"/>
                          <a:cs typeface="+mn-cs"/>
                        </a:rPr>
                        <a:t>vietējās kopienas iesaisti, kura pārsniedz normatīvi noteiktās konsultāciju prasības. Vietējai sabiedrībai ir jābūt reālai iespējai ietekmēt projekta tehnisko dizainu. </a:t>
                      </a:r>
                      <a:endParaRPr lang="lv-LV" sz="1800" b="1" i="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 xmlns:a16="http://schemas.microsoft.com/office/drawing/2014/main" val="10001"/>
                  </a:ext>
                </a:extLst>
              </a:tr>
            </a:tbl>
          </a:graphicData>
        </a:graphic>
      </p:graphicFrame>
    </p:spTree>
    <p:extLst>
      <p:ext uri="{BB962C8B-B14F-4D97-AF65-F5344CB8AC3E}">
        <p14:creationId xmlns:p14="http://schemas.microsoft.com/office/powerpoint/2010/main" val="9590876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lv-LV" sz="2800" b="1" dirty="0" smtClean="0">
                <a:solidFill>
                  <a:srgbClr val="004C90"/>
                </a:solidFill>
              </a:rPr>
              <a:t>Ietekme uz ainavu, </a:t>
            </a:r>
            <a:br>
              <a:rPr lang="lv-LV" sz="2800" b="1" dirty="0" smtClean="0">
                <a:solidFill>
                  <a:srgbClr val="004C90"/>
                </a:solidFill>
              </a:rPr>
            </a:br>
            <a:r>
              <a:rPr lang="lv-LV" sz="2800" b="1" dirty="0" smtClean="0">
                <a:solidFill>
                  <a:srgbClr val="004C90"/>
                </a:solidFill>
              </a:rPr>
              <a:t>savvaļas dabu un  </a:t>
            </a:r>
            <a:r>
              <a:rPr lang="lv-LV" sz="2800" b="1" dirty="0" err="1" smtClean="0">
                <a:solidFill>
                  <a:srgbClr val="004C90"/>
                </a:solidFill>
              </a:rPr>
              <a:t>biodaudzveidību</a:t>
            </a:r>
            <a:endParaRPr lang="lv-LV" sz="2800" dirty="0">
              <a:solidFill>
                <a:srgbClr val="004C9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46580465"/>
              </p:ext>
            </p:extLst>
          </p:nvPr>
        </p:nvGraphicFramePr>
        <p:xfrm>
          <a:off x="457200" y="1916832"/>
          <a:ext cx="8229600" cy="5076081"/>
        </p:xfrm>
        <a:graphic>
          <a:graphicData uri="http://schemas.openxmlformats.org/drawingml/2006/table">
            <a:tbl>
              <a:tblPr firstRow="1" bandRow="1">
                <a:tableStyleId>{5C22544A-7EE6-4342-B048-85BDC9FD1C3A}</a:tableStyleId>
              </a:tblPr>
              <a:tblGrid>
                <a:gridCol w="1810544">
                  <a:extLst>
                    <a:ext uri="{9D8B030D-6E8A-4147-A177-3AD203B41FA5}">
                      <a16:colId xmlns="" xmlns:a16="http://schemas.microsoft.com/office/drawing/2014/main" val="20000"/>
                    </a:ext>
                  </a:extLst>
                </a:gridCol>
                <a:gridCol w="6419056">
                  <a:extLst>
                    <a:ext uri="{9D8B030D-6E8A-4147-A177-3AD203B41FA5}">
                      <a16:colId xmlns="" xmlns:a16="http://schemas.microsoft.com/office/drawing/2014/main" val="20001"/>
                    </a:ext>
                  </a:extLst>
                </a:gridCol>
              </a:tblGrid>
              <a:tr h="50408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lv-LV" sz="2000" dirty="0" err="1" smtClean="0">
                          <a:solidFill>
                            <a:schemeClr val="bg1"/>
                          </a:solidFill>
                        </a:rPr>
                        <a:t>Sub</a:t>
                      </a:r>
                      <a:r>
                        <a:rPr lang="lv-LV" sz="2000" dirty="0" smtClean="0">
                          <a:solidFill>
                            <a:schemeClr val="bg1"/>
                          </a:solidFill>
                        </a:rPr>
                        <a:t>-Princips</a:t>
                      </a:r>
                      <a:endParaRPr lang="lv-LV"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C9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lv-LV" sz="2000" dirty="0" smtClean="0">
                          <a:solidFill>
                            <a:schemeClr val="bg1"/>
                          </a:solidFill>
                        </a:rPr>
                        <a:t>Kritēriji</a:t>
                      </a:r>
                      <a:endParaRPr lang="lv-LV"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C90"/>
                    </a:solidFill>
                  </a:tcPr>
                </a:tc>
                <a:extLst>
                  <a:ext uri="{0D108BD9-81ED-4DB2-BD59-A6C34878D82A}">
                    <a16:rowId xmlns="" xmlns:a16="http://schemas.microsoft.com/office/drawing/2014/main" val="1000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v-LV" sz="1800" b="1" dirty="0" smtClean="0"/>
                        <a:t>Minimizēt</a:t>
                      </a:r>
                      <a:r>
                        <a:rPr lang="lv-LV" sz="1800" b="1" baseline="0" dirty="0" smtClean="0"/>
                        <a:t> </a:t>
                      </a:r>
                      <a:r>
                        <a:rPr lang="lv-LV" sz="1800" b="1" dirty="0" smtClean="0"/>
                        <a:t>ietekmes uz ainavu</a:t>
                      </a:r>
                      <a:endParaRPr lang="lv-LV" sz="18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spcBef>
                          <a:spcPts val="600"/>
                        </a:spcBef>
                        <a:spcAft>
                          <a:spcPts val="600"/>
                        </a:spcAft>
                        <a:buFont typeface="Arial" panose="020B0604020202020204" pitchFamily="34" charset="0"/>
                        <a:buNone/>
                      </a:pPr>
                      <a:r>
                        <a:rPr lang="lv-LV" sz="1800" b="1" i="1" dirty="0" smtClean="0">
                          <a:solidFill>
                            <a:schemeClr val="tx1"/>
                          </a:solidFill>
                        </a:rPr>
                        <a:t>Vēja parka attīstītājam</a:t>
                      </a:r>
                    </a:p>
                    <a:p>
                      <a:pPr marL="285750" indent="-285750">
                        <a:spcBef>
                          <a:spcPts val="600"/>
                        </a:spcBef>
                        <a:spcAft>
                          <a:spcPts val="600"/>
                        </a:spcAft>
                        <a:buFont typeface="Arial" panose="020B0604020202020204" pitchFamily="34" charset="0"/>
                        <a:buChar char="•"/>
                      </a:pPr>
                      <a:r>
                        <a:rPr lang="lv-LV" sz="1800" b="1" i="1" dirty="0" smtClean="0">
                          <a:solidFill>
                            <a:schemeClr val="tx1"/>
                          </a:solidFill>
                        </a:rPr>
                        <a:t>Īstenot pasākumus, </a:t>
                      </a:r>
                      <a:r>
                        <a:rPr lang="lv-LV" sz="1800" dirty="0" smtClean="0">
                          <a:solidFill>
                            <a:schemeClr val="tx1"/>
                          </a:solidFill>
                        </a:rPr>
                        <a:t>lai samazinātu vēja parka ietekmi uz ainavu, ja tas nav noteikts</a:t>
                      </a:r>
                      <a:r>
                        <a:rPr lang="lv-LV" sz="1800" baseline="0" dirty="0" smtClean="0">
                          <a:solidFill>
                            <a:schemeClr val="tx1"/>
                          </a:solidFill>
                        </a:rPr>
                        <a:t> nacionāl</a:t>
                      </a:r>
                      <a:r>
                        <a:rPr lang="lv-LV" sz="1800" dirty="0" smtClean="0">
                          <a:solidFill>
                            <a:schemeClr val="tx1"/>
                          </a:solidFill>
                        </a:rPr>
                        <a:t>ajos tiesību aktos. Priekšroka jādod</a:t>
                      </a:r>
                      <a:r>
                        <a:rPr lang="lv-LV" sz="1800" baseline="0" dirty="0" smtClean="0">
                          <a:solidFill>
                            <a:schemeClr val="tx1"/>
                          </a:solidFill>
                        </a:rPr>
                        <a:t> ietekmes samazināšanai vēja parka atrašanās vietā, salīdzinot ar kompensējošiem pasākumiem citviet</a:t>
                      </a:r>
                      <a:r>
                        <a:rPr lang="lv-LV" sz="1800" dirty="0" smtClean="0">
                          <a:solidFill>
                            <a:schemeClr val="tx1"/>
                          </a:solidFill>
                        </a:rPr>
                        <a:t> </a:t>
                      </a:r>
                      <a:endParaRPr lang="lv-LV" sz="1800" baseline="0" dirty="0" smtClean="0">
                        <a:solidFill>
                          <a:schemeClr val="tx1"/>
                        </a:solidFill>
                      </a:endParaRPr>
                    </a:p>
                    <a:p>
                      <a:pPr marL="285750" indent="-285750">
                        <a:spcBef>
                          <a:spcPts val="600"/>
                        </a:spcBef>
                        <a:spcAft>
                          <a:spcPts val="600"/>
                        </a:spcAft>
                        <a:buFont typeface="Arial" panose="020B0604020202020204" pitchFamily="34" charset="0"/>
                        <a:buChar char="•"/>
                      </a:pPr>
                      <a:r>
                        <a:rPr lang="lv-LV" sz="1800" b="1" i="1" dirty="0" smtClean="0">
                          <a:solidFill>
                            <a:schemeClr val="tx1"/>
                          </a:solidFill>
                        </a:rPr>
                        <a:t>Nodrošināt</a:t>
                      </a:r>
                      <a:r>
                        <a:rPr lang="lv-LV" sz="1800" b="1" i="1" baseline="0" dirty="0" smtClean="0">
                          <a:solidFill>
                            <a:schemeClr val="tx1"/>
                          </a:solidFill>
                        </a:rPr>
                        <a:t> izmantotās zemes atjaunošanu </a:t>
                      </a:r>
                    </a:p>
                    <a:p>
                      <a:pPr marL="285750" indent="-285750">
                        <a:spcBef>
                          <a:spcPts val="600"/>
                        </a:spcBef>
                        <a:spcAft>
                          <a:spcPts val="600"/>
                        </a:spcAft>
                        <a:buFont typeface="Arial" panose="020B0604020202020204" pitchFamily="34" charset="0"/>
                        <a:buChar char="•"/>
                      </a:pPr>
                      <a:r>
                        <a:rPr lang="lv-LV" sz="1800" b="1" i="1" dirty="0" smtClean="0">
                          <a:solidFill>
                            <a:schemeClr val="tx1"/>
                          </a:solidFill>
                        </a:rPr>
                        <a:t>Cik iespējams,</a:t>
                      </a:r>
                      <a:r>
                        <a:rPr lang="lv-LV" sz="1800" b="1" i="1" baseline="0" dirty="0" smtClean="0">
                          <a:solidFill>
                            <a:schemeClr val="tx1"/>
                          </a:solidFill>
                        </a:rPr>
                        <a:t> s</a:t>
                      </a:r>
                      <a:r>
                        <a:rPr lang="lv-LV" sz="1800" b="1" i="1" dirty="0" smtClean="0">
                          <a:solidFill>
                            <a:schemeClr val="tx1"/>
                          </a:solidFill>
                        </a:rPr>
                        <a:t>amazināt vēja turbīnu</a:t>
                      </a:r>
                      <a:r>
                        <a:rPr lang="lv-LV" sz="1800" b="1" i="1" baseline="0" dirty="0" smtClean="0">
                          <a:solidFill>
                            <a:schemeClr val="tx1"/>
                          </a:solidFill>
                        </a:rPr>
                        <a:t> radītā </a:t>
                      </a:r>
                      <a:r>
                        <a:rPr lang="lv-LV" sz="1800" b="1" i="1" dirty="0" smtClean="0">
                          <a:solidFill>
                            <a:schemeClr val="tx1"/>
                          </a:solidFill>
                        </a:rPr>
                        <a:t>trokšņa emisijas </a:t>
                      </a:r>
                      <a:r>
                        <a:rPr lang="lv-LV" sz="1800" b="0" i="0" dirty="0" smtClean="0">
                          <a:solidFill>
                            <a:schemeClr val="tx1"/>
                          </a:solidFill>
                        </a:rPr>
                        <a:t>un izvairīties no papildus satiksmes kustības</a:t>
                      </a:r>
                      <a:r>
                        <a:rPr lang="lv-LV" sz="1800" b="0" i="0" baseline="0" dirty="0" smtClean="0">
                          <a:solidFill>
                            <a:schemeClr val="tx1"/>
                          </a:solidFill>
                        </a:rPr>
                        <a:t> radīšanas </a:t>
                      </a:r>
                    </a:p>
                    <a:p>
                      <a:pPr marL="285750" indent="-285750">
                        <a:spcBef>
                          <a:spcPts val="600"/>
                        </a:spcBef>
                        <a:spcAft>
                          <a:spcPts val="600"/>
                        </a:spcAft>
                        <a:buFont typeface="Arial" panose="020B0604020202020204" pitchFamily="34" charset="0"/>
                        <a:buChar char="•"/>
                      </a:pPr>
                      <a:r>
                        <a:rPr lang="de-DE" sz="1800" b="1" i="1" baseline="0" dirty="0" smtClean="0">
                          <a:solidFill>
                            <a:schemeClr val="tx1"/>
                          </a:solidFill>
                        </a:rPr>
                        <a:t>M</a:t>
                      </a:r>
                      <a:r>
                        <a:rPr lang="lv-LV" sz="1800" b="1" i="1" baseline="0" dirty="0" err="1" smtClean="0">
                          <a:solidFill>
                            <a:schemeClr val="tx1"/>
                          </a:solidFill>
                        </a:rPr>
                        <a:t>inimizēt</a:t>
                      </a:r>
                      <a:r>
                        <a:rPr lang="lv-LV" sz="1800" b="1" i="1" baseline="0" dirty="0" smtClean="0">
                          <a:solidFill>
                            <a:schemeClr val="tx1"/>
                          </a:solidFill>
                        </a:rPr>
                        <a:t> </a:t>
                      </a:r>
                      <a:r>
                        <a:rPr lang="lv-LV" sz="1800" baseline="0" dirty="0" smtClean="0">
                          <a:solidFill>
                            <a:schemeClr val="tx1"/>
                          </a:solidFill>
                        </a:rPr>
                        <a:t> ietekmi uz ainavu, veicot esošo </a:t>
                      </a:r>
                      <a:r>
                        <a:rPr lang="lv-LV" sz="1800" b="1" i="1" baseline="0" dirty="0" smtClean="0">
                          <a:solidFill>
                            <a:schemeClr val="tx1"/>
                          </a:solidFill>
                        </a:rPr>
                        <a:t>vēja parku jaudu atjaunošanu </a:t>
                      </a:r>
                      <a:endParaRPr lang="de-DE" sz="1800" baseline="0" dirty="0">
                        <a:solidFill>
                          <a:schemeClr val="tx1"/>
                        </a:solidFill>
                      </a:endParaRPr>
                    </a:p>
                    <a:p>
                      <a:pPr marL="285750" indent="-285750">
                        <a:spcBef>
                          <a:spcPts val="600"/>
                        </a:spcBef>
                        <a:spcAft>
                          <a:spcPts val="600"/>
                        </a:spcAft>
                        <a:buFont typeface="Arial" panose="020B0604020202020204" pitchFamily="34" charset="0"/>
                        <a:buChar char="•"/>
                      </a:pPr>
                      <a:r>
                        <a:rPr lang="lv-LV" sz="1800" baseline="0" dirty="0" smtClean="0">
                          <a:solidFill>
                            <a:schemeClr val="tx1"/>
                          </a:solidFill>
                        </a:rPr>
                        <a:t>Izmantot vēja turbīnu novietošanai jau esošās vēja enerģijas izmantošanas zonas (koncentrācijas princips)</a:t>
                      </a:r>
                      <a:endParaRPr lang="lv-LV" sz="1800" baseline="0" dirty="0">
                        <a:solidFill>
                          <a:schemeClr val="tx1"/>
                        </a:solidFill>
                      </a:endParaRPr>
                    </a:p>
                    <a:p>
                      <a:pPr marL="285750" indent="-285750">
                        <a:spcBef>
                          <a:spcPts val="600"/>
                        </a:spcBef>
                        <a:buFont typeface="Arial" panose="020B0604020202020204" pitchFamily="34" charset="0"/>
                        <a:buChar char="•"/>
                      </a:pPr>
                      <a:r>
                        <a:rPr lang="lv-LV" sz="1800" b="1" baseline="0" dirty="0" smtClean="0">
                          <a:solidFill>
                            <a:schemeClr val="tx1"/>
                          </a:solidFill>
                        </a:rPr>
                        <a:t>Izmantot </a:t>
                      </a:r>
                      <a:r>
                        <a:rPr lang="lv-LV" sz="1800" b="0" baseline="0" dirty="0" smtClean="0">
                          <a:solidFill>
                            <a:schemeClr val="tx1"/>
                          </a:solidFill>
                        </a:rPr>
                        <a:t>vēja turbīnu novietošanai degradētās teritorijas</a:t>
                      </a:r>
                      <a:endParaRPr lang="lv-LV"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 xmlns:a16="http://schemas.microsoft.com/office/drawing/2014/main" val="10001"/>
                  </a:ext>
                </a:extLst>
              </a:tr>
            </a:tbl>
          </a:graphicData>
        </a:graphic>
      </p:graphicFrame>
    </p:spTree>
    <p:extLst>
      <p:ext uri="{BB962C8B-B14F-4D97-AF65-F5344CB8AC3E}">
        <p14:creationId xmlns:p14="http://schemas.microsoft.com/office/powerpoint/2010/main" val="27546962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lv-LV" sz="2800" b="1" dirty="0" smtClean="0">
                <a:solidFill>
                  <a:srgbClr val="004C90"/>
                </a:solidFill>
              </a:rPr>
              <a:t>Ietekme uz ainavu, </a:t>
            </a:r>
            <a:br>
              <a:rPr lang="lv-LV" sz="2800" b="1" dirty="0" smtClean="0">
                <a:solidFill>
                  <a:srgbClr val="004C90"/>
                </a:solidFill>
              </a:rPr>
            </a:br>
            <a:r>
              <a:rPr lang="lv-LV" sz="2800" b="1" dirty="0" smtClean="0">
                <a:solidFill>
                  <a:srgbClr val="004C90"/>
                </a:solidFill>
              </a:rPr>
              <a:t>savvaļas dabu un </a:t>
            </a:r>
            <a:r>
              <a:rPr lang="lv-LV" sz="2800" b="1" dirty="0" err="1" smtClean="0">
                <a:solidFill>
                  <a:srgbClr val="004C90"/>
                </a:solidFill>
              </a:rPr>
              <a:t>biodaudzveidību</a:t>
            </a:r>
            <a:endParaRPr lang="lv-LV" sz="2800" dirty="0">
              <a:solidFill>
                <a:srgbClr val="004C9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63190947"/>
              </p:ext>
            </p:extLst>
          </p:nvPr>
        </p:nvGraphicFramePr>
        <p:xfrm>
          <a:off x="457200" y="1844825"/>
          <a:ext cx="8229600" cy="4608512"/>
        </p:xfrm>
        <a:graphic>
          <a:graphicData uri="http://schemas.openxmlformats.org/drawingml/2006/table">
            <a:tbl>
              <a:tblPr firstRow="1" bandRow="1">
                <a:tableStyleId>{5C22544A-7EE6-4342-B048-85BDC9FD1C3A}</a:tableStyleId>
              </a:tblPr>
              <a:tblGrid>
                <a:gridCol w="1810544">
                  <a:extLst>
                    <a:ext uri="{9D8B030D-6E8A-4147-A177-3AD203B41FA5}">
                      <a16:colId xmlns="" xmlns:a16="http://schemas.microsoft.com/office/drawing/2014/main" val="20000"/>
                    </a:ext>
                  </a:extLst>
                </a:gridCol>
                <a:gridCol w="6419056">
                  <a:extLst>
                    <a:ext uri="{9D8B030D-6E8A-4147-A177-3AD203B41FA5}">
                      <a16:colId xmlns="" xmlns:a16="http://schemas.microsoft.com/office/drawing/2014/main" val="20001"/>
                    </a:ext>
                  </a:extLst>
                </a:gridCol>
              </a:tblGrid>
              <a:tr h="3999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lv-LV" sz="2000" dirty="0" err="1" smtClean="0">
                          <a:solidFill>
                            <a:schemeClr val="bg1"/>
                          </a:solidFill>
                        </a:rPr>
                        <a:t>Sub</a:t>
                      </a:r>
                      <a:r>
                        <a:rPr lang="lv-LV" sz="2000" dirty="0" smtClean="0">
                          <a:solidFill>
                            <a:schemeClr val="bg1"/>
                          </a:solidFill>
                        </a:rPr>
                        <a:t>-Princips</a:t>
                      </a:r>
                      <a:endParaRPr lang="lv-LV"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C90"/>
                    </a:solidFill>
                  </a:tcPr>
                </a:tc>
                <a:tc>
                  <a:txBody>
                    <a:bodyPr/>
                    <a:lstStyle/>
                    <a:p>
                      <a:pPr algn="ctr"/>
                      <a:r>
                        <a:rPr lang="lv-LV" sz="2000" dirty="0" smtClean="0">
                          <a:solidFill>
                            <a:schemeClr val="bg1"/>
                          </a:solidFill>
                        </a:rPr>
                        <a:t>Kritēriji</a:t>
                      </a:r>
                      <a:endParaRPr lang="lv-LV"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C90"/>
                    </a:solidFill>
                  </a:tcPr>
                </a:tc>
                <a:extLst>
                  <a:ext uri="{0D108BD9-81ED-4DB2-BD59-A6C34878D82A}">
                    <a16:rowId xmlns="" xmlns:a16="http://schemas.microsoft.com/office/drawing/2014/main" val="10000"/>
                  </a:ext>
                </a:extLst>
              </a:tr>
              <a:tr h="4208571">
                <a:tc>
                  <a:txBody>
                    <a:bodyPr/>
                    <a:lstStyle/>
                    <a:p>
                      <a:pPr algn="l"/>
                      <a:r>
                        <a:rPr lang="lv-LV" sz="1800" b="1" dirty="0" smtClean="0"/>
                        <a:t>Minimizēt</a:t>
                      </a:r>
                      <a:r>
                        <a:rPr lang="lv-LV" sz="1800" b="1" baseline="0" dirty="0" smtClean="0"/>
                        <a:t> ietekmi uz savvaļas dabu un </a:t>
                      </a:r>
                      <a:r>
                        <a:rPr lang="lv-LV" sz="1800" b="1" dirty="0" err="1" smtClean="0"/>
                        <a:t>biodaudzveidību</a:t>
                      </a:r>
                      <a:r>
                        <a:rPr lang="lv-LV" sz="1800" b="1" baseline="0" dirty="0" smtClean="0"/>
                        <a:t> </a:t>
                      </a:r>
                      <a:endParaRPr lang="lv-LV" sz="18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285750" lvl="0" indent="-285750">
                        <a:spcBef>
                          <a:spcPts val="600"/>
                        </a:spcBef>
                        <a:spcAft>
                          <a:spcPts val="600"/>
                        </a:spcAft>
                        <a:buFont typeface="Arial" panose="020B0604020202020204" pitchFamily="34" charset="0"/>
                        <a:buChar char="•"/>
                      </a:pPr>
                      <a:r>
                        <a:rPr lang="de-DE" sz="1800" b="1" i="1" kern="1200" dirty="0" smtClean="0">
                          <a:solidFill>
                            <a:schemeClr val="dk1"/>
                          </a:solidFill>
                          <a:effectLst/>
                          <a:latin typeface="+mn-lt"/>
                          <a:ea typeface="+mn-ea"/>
                          <a:cs typeface="+mn-cs"/>
                        </a:rPr>
                        <a:t>I</a:t>
                      </a:r>
                      <a:r>
                        <a:rPr lang="lv-LV" sz="1800" b="1" i="1" kern="1200" dirty="0" err="1" smtClean="0">
                          <a:solidFill>
                            <a:schemeClr val="dk1"/>
                          </a:solidFill>
                          <a:effectLst/>
                          <a:latin typeface="+mn-lt"/>
                          <a:ea typeface="+mn-ea"/>
                          <a:cs typeface="+mn-cs"/>
                        </a:rPr>
                        <a:t>esaistīt</a:t>
                      </a:r>
                      <a:r>
                        <a:rPr lang="lv-LV" sz="1800" b="1" i="1" kern="1200" dirty="0" smtClean="0">
                          <a:solidFill>
                            <a:schemeClr val="dk1"/>
                          </a:solidFill>
                          <a:effectLst/>
                          <a:latin typeface="+mn-lt"/>
                          <a:ea typeface="+mn-ea"/>
                          <a:cs typeface="+mn-cs"/>
                        </a:rPr>
                        <a:t> vides NVO </a:t>
                      </a:r>
                      <a:r>
                        <a:rPr lang="lv-LV" sz="1800" b="0" i="0" kern="1200" dirty="0" smtClean="0">
                          <a:solidFill>
                            <a:schemeClr val="dk1"/>
                          </a:solidFill>
                          <a:effectLst/>
                          <a:latin typeface="+mn-lt"/>
                          <a:ea typeface="+mn-ea"/>
                          <a:cs typeface="+mn-cs"/>
                        </a:rPr>
                        <a:t>plānošanas</a:t>
                      </a:r>
                      <a:r>
                        <a:rPr lang="lv-LV" sz="1800" b="0" i="0" kern="1200" baseline="0" dirty="0" smtClean="0">
                          <a:solidFill>
                            <a:schemeClr val="dk1"/>
                          </a:solidFill>
                          <a:effectLst/>
                          <a:latin typeface="+mn-lt"/>
                          <a:ea typeface="+mn-ea"/>
                          <a:cs typeface="+mn-cs"/>
                        </a:rPr>
                        <a:t> procesā cik iespējams agri </a:t>
                      </a:r>
                      <a:r>
                        <a:rPr lang="en-US" sz="1800" kern="1200" dirty="0" smtClean="0">
                          <a:solidFill>
                            <a:schemeClr val="dk1"/>
                          </a:solidFill>
                          <a:effectLst/>
                          <a:latin typeface="+mn-lt"/>
                          <a:ea typeface="+mn-ea"/>
                          <a:cs typeface="+mn-cs"/>
                        </a:rPr>
                        <a:t> </a:t>
                      </a:r>
                      <a:endParaRPr lang="lv-LV" sz="1800" kern="1200" dirty="0">
                        <a:solidFill>
                          <a:schemeClr val="dk1"/>
                        </a:solidFill>
                        <a:effectLst/>
                        <a:latin typeface="+mn-lt"/>
                        <a:ea typeface="+mn-ea"/>
                        <a:cs typeface="+mn-cs"/>
                      </a:endParaRPr>
                    </a:p>
                    <a:p>
                      <a:pPr marL="285750" lvl="0" indent="-285750">
                        <a:spcBef>
                          <a:spcPts val="600"/>
                        </a:spcBef>
                        <a:spcAft>
                          <a:spcPts val="600"/>
                        </a:spcAft>
                        <a:buFont typeface="Arial" panose="020B0604020202020204" pitchFamily="34" charset="0"/>
                        <a:buChar char="•"/>
                      </a:pPr>
                      <a:r>
                        <a:rPr lang="lv-LV" sz="1800" b="1" i="1" kern="1200" dirty="0" smtClean="0">
                          <a:solidFill>
                            <a:schemeClr val="dk1"/>
                          </a:solidFill>
                          <a:effectLst/>
                          <a:latin typeface="+mn-lt"/>
                          <a:ea typeface="+mn-ea"/>
                          <a:cs typeface="+mn-cs"/>
                        </a:rPr>
                        <a:t>Samazināt</a:t>
                      </a:r>
                      <a:r>
                        <a:rPr lang="lv-LV" sz="1800" b="1" i="1" kern="1200" baseline="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i</a:t>
                      </a:r>
                      <a:r>
                        <a:rPr lang="lv-LV" sz="1800" kern="1200" dirty="0" err="1" smtClean="0">
                          <a:solidFill>
                            <a:schemeClr val="dk1"/>
                          </a:solidFill>
                          <a:effectLst/>
                          <a:latin typeface="+mn-lt"/>
                          <a:ea typeface="+mn-ea"/>
                          <a:cs typeface="+mn-cs"/>
                        </a:rPr>
                        <a:t>etekmes</a:t>
                      </a:r>
                      <a:r>
                        <a:rPr lang="lv-LV" sz="1800" kern="1200" dirty="0" smtClean="0">
                          <a:solidFill>
                            <a:schemeClr val="dk1"/>
                          </a:solidFill>
                          <a:effectLst/>
                          <a:latin typeface="+mn-lt"/>
                          <a:ea typeface="+mn-ea"/>
                          <a:cs typeface="+mn-cs"/>
                        </a:rPr>
                        <a:t>,</a:t>
                      </a:r>
                      <a:r>
                        <a:rPr lang="lv-LV" sz="1800" kern="1200" baseline="0" dirty="0" smtClean="0">
                          <a:solidFill>
                            <a:schemeClr val="dk1"/>
                          </a:solidFill>
                          <a:effectLst/>
                          <a:latin typeface="+mn-lt"/>
                          <a:ea typeface="+mn-ea"/>
                          <a:cs typeface="+mn-cs"/>
                        </a:rPr>
                        <a:t> (1) izmantojot </a:t>
                      </a:r>
                      <a:r>
                        <a:rPr lang="lv-LV" sz="1800" kern="1200" baseline="0" dirty="0" err="1" smtClean="0">
                          <a:solidFill>
                            <a:schemeClr val="dk1"/>
                          </a:solidFill>
                          <a:effectLst/>
                          <a:latin typeface="+mn-lt"/>
                          <a:ea typeface="+mn-ea"/>
                          <a:cs typeface="+mn-cs"/>
                        </a:rPr>
                        <a:t>state</a:t>
                      </a:r>
                      <a:r>
                        <a:rPr lang="lv-LV" sz="1800" kern="1200" baseline="0" dirty="0" smtClean="0">
                          <a:solidFill>
                            <a:schemeClr val="dk1"/>
                          </a:solidFill>
                          <a:effectLst/>
                          <a:latin typeface="+mn-lt"/>
                          <a:ea typeface="+mn-ea"/>
                          <a:cs typeface="+mn-cs"/>
                        </a:rPr>
                        <a:t>-</a:t>
                      </a:r>
                      <a:r>
                        <a:rPr lang="lv-LV" sz="1800" kern="1200" baseline="0" dirty="0" err="1" smtClean="0">
                          <a:solidFill>
                            <a:schemeClr val="dk1"/>
                          </a:solidFill>
                          <a:effectLst/>
                          <a:latin typeface="+mn-lt"/>
                          <a:ea typeface="+mn-ea"/>
                          <a:cs typeface="+mn-cs"/>
                        </a:rPr>
                        <a:t>of</a:t>
                      </a:r>
                      <a:r>
                        <a:rPr lang="lv-LV" sz="1800" kern="1200" baseline="0" dirty="0" smtClean="0">
                          <a:solidFill>
                            <a:schemeClr val="dk1"/>
                          </a:solidFill>
                          <a:effectLst/>
                          <a:latin typeface="+mn-lt"/>
                          <a:ea typeface="+mn-ea"/>
                          <a:cs typeface="+mn-cs"/>
                        </a:rPr>
                        <a:t>-art tehnoloģijas, un (2) labvēlīgu turbīnu ekspluatācijas procesu (</a:t>
                      </a:r>
                      <a:r>
                        <a:rPr lang="lv-LV" sz="1800" kern="1200" baseline="0" dirty="0" err="1" smtClean="0">
                          <a:solidFill>
                            <a:schemeClr val="dk1"/>
                          </a:solidFill>
                          <a:effectLst/>
                          <a:latin typeface="+mn-lt"/>
                          <a:ea typeface="+mn-ea"/>
                          <a:cs typeface="+mn-cs"/>
                        </a:rPr>
                        <a:t>piem</a:t>
                      </a:r>
                      <a:r>
                        <a:rPr lang="lv-LV" sz="1800" kern="1200" baseline="0" dirty="0" smtClean="0">
                          <a:solidFill>
                            <a:schemeClr val="dk1"/>
                          </a:solidFill>
                          <a:effectLst/>
                          <a:latin typeface="+mn-lt"/>
                          <a:ea typeface="+mn-ea"/>
                          <a:cs typeface="+mn-cs"/>
                        </a:rPr>
                        <a:t>, izslēgšana konkrētos nosacījumos)</a:t>
                      </a:r>
                    </a:p>
                    <a:p>
                      <a:pPr marL="285750" lvl="0" indent="-285750">
                        <a:spcBef>
                          <a:spcPts val="600"/>
                        </a:spcBef>
                        <a:spcAft>
                          <a:spcPts val="600"/>
                        </a:spcAft>
                        <a:buFont typeface="Arial" panose="020B0604020202020204" pitchFamily="34" charset="0"/>
                        <a:buChar char="•"/>
                      </a:pPr>
                      <a:r>
                        <a:rPr lang="en-US" sz="1800" kern="1200" dirty="0" smtClean="0">
                          <a:solidFill>
                            <a:schemeClr val="dk1"/>
                          </a:solidFill>
                          <a:effectLst/>
                          <a:latin typeface="+mn-lt"/>
                          <a:ea typeface="+mn-ea"/>
                          <a:cs typeface="+mn-cs"/>
                        </a:rPr>
                        <a:t> </a:t>
                      </a:r>
                      <a:r>
                        <a:rPr lang="lv-LV" sz="1800" b="1" i="1" kern="1200" dirty="0" smtClean="0">
                          <a:solidFill>
                            <a:schemeClr val="dk1"/>
                          </a:solidFill>
                          <a:effectLst/>
                          <a:latin typeface="+mn-lt"/>
                          <a:ea typeface="+mn-ea"/>
                          <a:cs typeface="+mn-cs"/>
                        </a:rPr>
                        <a:t>Re</a:t>
                      </a:r>
                      <a:r>
                        <a:rPr lang="en-US" sz="1800" b="1" i="1" kern="1200" dirty="0" err="1" smtClean="0">
                          <a:solidFill>
                            <a:schemeClr val="dk1"/>
                          </a:solidFill>
                          <a:effectLst/>
                          <a:latin typeface="+mn-lt"/>
                          <a:ea typeface="+mn-ea"/>
                          <a:cs typeface="+mn-cs"/>
                        </a:rPr>
                        <a:t>spe</a:t>
                      </a:r>
                      <a:r>
                        <a:rPr lang="lv-LV" sz="1800" b="1" i="1" kern="1200" dirty="0" smtClean="0">
                          <a:solidFill>
                            <a:schemeClr val="dk1"/>
                          </a:solidFill>
                          <a:effectLst/>
                          <a:latin typeface="+mn-lt"/>
                          <a:ea typeface="+mn-ea"/>
                          <a:cs typeface="+mn-cs"/>
                        </a:rPr>
                        <a:t>k</a:t>
                      </a:r>
                      <a:r>
                        <a:rPr lang="en-US" sz="1800" b="1" i="1" kern="1200" dirty="0" smtClean="0">
                          <a:solidFill>
                            <a:schemeClr val="dk1"/>
                          </a:solidFill>
                          <a:effectLst/>
                          <a:latin typeface="+mn-lt"/>
                          <a:ea typeface="+mn-ea"/>
                          <a:cs typeface="+mn-cs"/>
                        </a:rPr>
                        <a:t>t</a:t>
                      </a:r>
                      <a:r>
                        <a:rPr lang="lv-LV" sz="1800" b="1" i="1" kern="1200" dirty="0" err="1" smtClean="0">
                          <a:solidFill>
                            <a:schemeClr val="dk1"/>
                          </a:solidFill>
                          <a:effectLst/>
                          <a:latin typeface="+mn-lt"/>
                          <a:ea typeface="+mn-ea"/>
                          <a:cs typeface="+mn-cs"/>
                        </a:rPr>
                        <a:t>ēt</a:t>
                      </a:r>
                      <a:r>
                        <a:rPr lang="en-US" sz="1800" b="1" i="1" kern="120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buf</a:t>
                      </a:r>
                      <a:r>
                        <a:rPr lang="lv-LV" sz="1800" kern="1200" dirty="0" smtClean="0">
                          <a:solidFill>
                            <a:schemeClr val="dk1"/>
                          </a:solidFill>
                          <a:effectLst/>
                          <a:latin typeface="+mn-lt"/>
                          <a:ea typeface="+mn-ea"/>
                          <a:cs typeface="+mn-cs"/>
                        </a:rPr>
                        <a:t>e</a:t>
                      </a:r>
                      <a:r>
                        <a:rPr lang="en-US" sz="1800" kern="1200" dirty="0" err="1" smtClean="0">
                          <a:solidFill>
                            <a:schemeClr val="dk1"/>
                          </a:solidFill>
                          <a:effectLst/>
                          <a:latin typeface="+mn-lt"/>
                          <a:ea typeface="+mn-ea"/>
                          <a:cs typeface="+mn-cs"/>
                        </a:rPr>
                        <a:t>rzones</a:t>
                      </a:r>
                      <a:r>
                        <a:rPr lang="en-US" sz="1800" kern="1200" dirty="0" smtClean="0">
                          <a:solidFill>
                            <a:schemeClr val="dk1"/>
                          </a:solidFill>
                          <a:effectLst/>
                          <a:latin typeface="+mn-lt"/>
                          <a:ea typeface="+mn-ea"/>
                          <a:cs typeface="+mn-cs"/>
                        </a:rPr>
                        <a:t> a</a:t>
                      </a:r>
                      <a:r>
                        <a:rPr lang="lv-LV" sz="1800" kern="1200" dirty="0" smtClean="0">
                          <a:solidFill>
                            <a:schemeClr val="dk1"/>
                          </a:solidFill>
                          <a:effectLst/>
                          <a:latin typeface="+mn-lt"/>
                          <a:ea typeface="+mn-ea"/>
                          <a:cs typeface="+mn-cs"/>
                        </a:rPr>
                        <a:t>p aizsargājamām teritorijām,</a:t>
                      </a:r>
                      <a:r>
                        <a:rPr lang="lv-LV" sz="1800" kern="1200" baseline="0" dirty="0" smtClean="0">
                          <a:solidFill>
                            <a:schemeClr val="dk1"/>
                          </a:solidFill>
                          <a:effectLst/>
                          <a:latin typeface="+mn-lt"/>
                          <a:ea typeface="+mn-ea"/>
                          <a:cs typeface="+mn-cs"/>
                        </a:rPr>
                        <a:t> </a:t>
                      </a:r>
                      <a:r>
                        <a:rPr lang="lv-LV" sz="1800" b="1" kern="1200" baseline="0" dirty="0" smtClean="0">
                          <a:solidFill>
                            <a:schemeClr val="dk1"/>
                          </a:solidFill>
                          <a:effectLst/>
                          <a:latin typeface="+mn-lt"/>
                          <a:ea typeface="+mn-ea"/>
                          <a:cs typeface="+mn-cs"/>
                        </a:rPr>
                        <a:t>izvairīties</a:t>
                      </a:r>
                      <a:r>
                        <a:rPr lang="lv-LV" sz="1800" kern="1200" baseline="0" dirty="0" smtClean="0">
                          <a:solidFill>
                            <a:schemeClr val="dk1"/>
                          </a:solidFill>
                          <a:effectLst/>
                          <a:latin typeface="+mn-lt"/>
                          <a:ea typeface="+mn-ea"/>
                          <a:cs typeface="+mn-cs"/>
                        </a:rPr>
                        <a:t> no turbīnu novietošanas tādās aizsargājamās teritorijās, kurām ir zemāks aizsardzības statuss. </a:t>
                      </a:r>
                      <a:r>
                        <a:rPr lang="en-US" sz="1800" kern="1200" dirty="0" smtClean="0">
                          <a:solidFill>
                            <a:schemeClr val="dk1"/>
                          </a:solidFill>
                          <a:effectLst/>
                          <a:latin typeface="+mn-lt"/>
                          <a:ea typeface="+mn-ea"/>
                          <a:cs typeface="+mn-cs"/>
                        </a:rPr>
                        <a:t> </a:t>
                      </a:r>
                      <a:endParaRPr lang="lv-LV" sz="1800" kern="1200" dirty="0" smtClean="0">
                        <a:solidFill>
                          <a:schemeClr val="dk1"/>
                        </a:solidFill>
                        <a:effectLst/>
                        <a:latin typeface="+mn-lt"/>
                        <a:ea typeface="+mn-ea"/>
                        <a:cs typeface="+mn-cs"/>
                      </a:endParaRPr>
                    </a:p>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lv-LV" sz="1800" b="1" i="1" kern="1200" dirty="0" smtClean="0">
                          <a:solidFill>
                            <a:schemeClr val="dk1"/>
                          </a:solidFill>
                          <a:effectLst/>
                          <a:latin typeface="+mn-lt"/>
                          <a:ea typeface="+mn-ea"/>
                          <a:cs typeface="+mn-cs"/>
                        </a:rPr>
                        <a:t>Samazināt</a:t>
                      </a:r>
                      <a:r>
                        <a:rPr lang="lv-LV" sz="1800" b="1" i="1" kern="1200" baseline="0" dirty="0" smtClean="0">
                          <a:solidFill>
                            <a:schemeClr val="dk1"/>
                          </a:solidFill>
                          <a:effectLst/>
                          <a:latin typeface="+mn-lt"/>
                          <a:ea typeface="+mn-ea"/>
                          <a:cs typeface="+mn-cs"/>
                        </a:rPr>
                        <a:t> vēja parku blīvumu, </a:t>
                      </a:r>
                      <a:r>
                        <a:rPr lang="lv-LV" sz="1800" b="0" i="0" kern="1200" baseline="0" dirty="0" smtClean="0">
                          <a:solidFill>
                            <a:schemeClr val="dk1"/>
                          </a:solidFill>
                          <a:effectLst/>
                          <a:latin typeface="+mn-lt"/>
                          <a:ea typeface="+mn-ea"/>
                          <a:cs typeface="+mn-cs"/>
                        </a:rPr>
                        <a:t>lai samazinātu sadursmes ar putniem un sikspārņiem, </a:t>
                      </a:r>
                      <a:endParaRPr lang="lv-LV" sz="1800" i="0" kern="1200" dirty="0" smtClean="0">
                        <a:solidFill>
                          <a:schemeClr val="dk1"/>
                        </a:solidFill>
                        <a:effectLst/>
                        <a:latin typeface="+mn-lt"/>
                        <a:ea typeface="+mn-ea"/>
                        <a:cs typeface="+mn-cs"/>
                      </a:endParaRPr>
                    </a:p>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lv-LV" sz="1800" b="1" kern="1200" dirty="0" smtClean="0">
                          <a:solidFill>
                            <a:schemeClr val="dk1"/>
                          </a:solidFill>
                          <a:effectLst/>
                          <a:latin typeface="+mn-lt"/>
                          <a:ea typeface="+mn-ea"/>
                          <a:cs typeface="+mn-cs"/>
                        </a:rPr>
                        <a:t>Dot</a:t>
                      </a:r>
                      <a:r>
                        <a:rPr lang="lv-LV" sz="1800" b="1" kern="1200" baseline="0" dirty="0" smtClean="0">
                          <a:solidFill>
                            <a:schemeClr val="dk1"/>
                          </a:solidFill>
                          <a:effectLst/>
                          <a:latin typeface="+mn-lt"/>
                          <a:ea typeface="+mn-ea"/>
                          <a:cs typeface="+mn-cs"/>
                        </a:rPr>
                        <a:t> priekšroku kompensācijas pasākumiem vēja parka teritorijā/ tiešā tuvumā </a:t>
                      </a:r>
                      <a:endParaRPr lang="lv-LV" sz="1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 xmlns:a16="http://schemas.microsoft.com/office/drawing/2014/main" val="10001"/>
                  </a:ext>
                </a:extLst>
              </a:tr>
            </a:tbl>
          </a:graphicData>
        </a:graphic>
      </p:graphicFrame>
    </p:spTree>
    <p:extLst>
      <p:ext uri="{BB962C8B-B14F-4D97-AF65-F5344CB8AC3E}">
        <p14:creationId xmlns:p14="http://schemas.microsoft.com/office/powerpoint/2010/main" val="10290645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lv-LV" sz="2800" b="1" dirty="0" smtClean="0">
                <a:solidFill>
                  <a:srgbClr val="004C90"/>
                </a:solidFill>
              </a:rPr>
              <a:t>Uzticība projekta attīstītājiem </a:t>
            </a:r>
            <a:br>
              <a:rPr lang="lv-LV" sz="2800" b="1" dirty="0" smtClean="0">
                <a:solidFill>
                  <a:srgbClr val="004C90"/>
                </a:solidFill>
              </a:rPr>
            </a:br>
            <a:endParaRPr lang="lv-LV" sz="2800" b="1" dirty="0">
              <a:solidFill>
                <a:srgbClr val="004C9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70762288"/>
              </p:ext>
            </p:extLst>
          </p:nvPr>
        </p:nvGraphicFramePr>
        <p:xfrm>
          <a:off x="457200" y="1844824"/>
          <a:ext cx="8229600" cy="4638314"/>
        </p:xfrm>
        <a:graphic>
          <a:graphicData uri="http://schemas.openxmlformats.org/drawingml/2006/table">
            <a:tbl>
              <a:tblPr firstRow="1" bandRow="1">
                <a:tableStyleId>{5C22544A-7EE6-4342-B048-85BDC9FD1C3A}</a:tableStyleId>
              </a:tblPr>
              <a:tblGrid>
                <a:gridCol w="1450504">
                  <a:extLst>
                    <a:ext uri="{9D8B030D-6E8A-4147-A177-3AD203B41FA5}">
                      <a16:colId xmlns="" xmlns:a16="http://schemas.microsoft.com/office/drawing/2014/main" val="20000"/>
                    </a:ext>
                  </a:extLst>
                </a:gridCol>
                <a:gridCol w="6779096">
                  <a:extLst>
                    <a:ext uri="{9D8B030D-6E8A-4147-A177-3AD203B41FA5}">
                      <a16:colId xmlns="" xmlns:a16="http://schemas.microsoft.com/office/drawing/2014/main" val="20001"/>
                    </a:ext>
                  </a:extLst>
                </a:gridCol>
              </a:tblGrid>
              <a:tr h="43207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lv-LV" sz="2000" dirty="0" err="1" smtClean="0">
                          <a:solidFill>
                            <a:schemeClr val="bg1"/>
                          </a:solidFill>
                        </a:rPr>
                        <a:t>Sub</a:t>
                      </a:r>
                      <a:r>
                        <a:rPr lang="lv-LV" sz="2000" dirty="0" smtClean="0">
                          <a:solidFill>
                            <a:schemeClr val="bg1"/>
                          </a:solidFill>
                        </a:rPr>
                        <a:t>-Principi </a:t>
                      </a:r>
                      <a:endParaRPr lang="lv-LV"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C90"/>
                    </a:solidFill>
                  </a:tcPr>
                </a:tc>
                <a:tc>
                  <a:txBody>
                    <a:bodyPr/>
                    <a:lstStyle/>
                    <a:p>
                      <a:pPr algn="ctr"/>
                      <a:r>
                        <a:rPr lang="lv-LV" sz="2000" dirty="0" smtClean="0">
                          <a:solidFill>
                            <a:schemeClr val="bg1"/>
                          </a:solidFill>
                        </a:rPr>
                        <a:t>Kritēriji</a:t>
                      </a:r>
                      <a:endParaRPr lang="lv-LV"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C90"/>
                    </a:solidFill>
                  </a:tcPr>
                </a:tc>
                <a:extLst>
                  <a:ext uri="{0D108BD9-81ED-4DB2-BD59-A6C34878D82A}">
                    <a16:rowId xmlns="" xmlns:a16="http://schemas.microsoft.com/office/drawing/2014/main" val="10000"/>
                  </a:ext>
                </a:extLst>
              </a:tr>
              <a:tr h="1296144">
                <a:tc>
                  <a:txBody>
                    <a:bodyPr/>
                    <a:lstStyle/>
                    <a:p>
                      <a:r>
                        <a:rPr lang="lv-LV" sz="1800" b="1" dirty="0" smtClean="0">
                          <a:solidFill>
                            <a:schemeClr val="tx1"/>
                          </a:solidFill>
                        </a:rPr>
                        <a:t>Orientācija uz</a:t>
                      </a:r>
                      <a:r>
                        <a:rPr lang="lv-LV" sz="1800" b="1" baseline="0" dirty="0" smtClean="0">
                          <a:solidFill>
                            <a:schemeClr val="tx1"/>
                          </a:solidFill>
                        </a:rPr>
                        <a:t> kopējo labumu</a:t>
                      </a:r>
                      <a:endParaRPr lang="lv-LV" sz="18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285750" lvl="0" indent="-285750">
                        <a:spcBef>
                          <a:spcPts val="600"/>
                        </a:spcBef>
                        <a:spcAft>
                          <a:spcPts val="600"/>
                        </a:spcAft>
                        <a:buFont typeface="Arial" panose="020B0604020202020204" pitchFamily="34" charset="0"/>
                        <a:buChar char="•"/>
                      </a:pPr>
                      <a:r>
                        <a:rPr lang="lv-LV" sz="1800" b="1" i="1" kern="1200" dirty="0" smtClean="0">
                          <a:solidFill>
                            <a:schemeClr val="dk1"/>
                          </a:solidFill>
                          <a:effectLst/>
                          <a:latin typeface="+mn-lt"/>
                          <a:ea typeface="+mn-ea"/>
                          <a:cs typeface="+mn-cs"/>
                        </a:rPr>
                        <a:t>Novērtēt nopietni </a:t>
                      </a:r>
                      <a:r>
                        <a:rPr lang="lv-LV" sz="1800" b="0" i="1" kern="1200" dirty="0" smtClean="0">
                          <a:solidFill>
                            <a:schemeClr val="dk1"/>
                          </a:solidFill>
                          <a:effectLst/>
                          <a:latin typeface="+mn-lt"/>
                          <a:ea typeface="+mn-ea"/>
                          <a:cs typeface="+mn-cs"/>
                        </a:rPr>
                        <a:t>vietējo</a:t>
                      </a:r>
                      <a:r>
                        <a:rPr lang="lv-LV" sz="1800" b="0" i="1" kern="1200" baseline="0" dirty="0" smtClean="0">
                          <a:solidFill>
                            <a:schemeClr val="dk1"/>
                          </a:solidFill>
                          <a:effectLst/>
                          <a:latin typeface="+mn-lt"/>
                          <a:ea typeface="+mn-ea"/>
                          <a:cs typeface="+mn-cs"/>
                        </a:rPr>
                        <a:t> iedzīvotāju un citu pušu bažas un iebildumus</a:t>
                      </a:r>
                      <a:endParaRPr lang="lv-LV" sz="1800" b="1" i="1" kern="1200" baseline="0" dirty="0" smtClean="0">
                        <a:solidFill>
                          <a:schemeClr val="dk1"/>
                        </a:solidFill>
                        <a:effectLst/>
                        <a:latin typeface="+mn-lt"/>
                        <a:ea typeface="+mn-ea"/>
                        <a:cs typeface="+mn-cs"/>
                      </a:endParaRPr>
                    </a:p>
                    <a:p>
                      <a:pPr marL="285750" lvl="0" indent="-285750">
                        <a:spcBef>
                          <a:spcPts val="600"/>
                        </a:spcBef>
                        <a:spcAft>
                          <a:spcPts val="600"/>
                        </a:spcAft>
                        <a:buFont typeface="Arial" panose="020B0604020202020204" pitchFamily="34" charset="0"/>
                        <a:buChar char="•"/>
                      </a:pPr>
                      <a:r>
                        <a:rPr lang="lv-LV" sz="1800" b="1" i="1" kern="1200" baseline="0" dirty="0" smtClean="0">
                          <a:solidFill>
                            <a:schemeClr val="dk1"/>
                          </a:solidFill>
                          <a:effectLst/>
                          <a:latin typeface="+mn-lt"/>
                          <a:ea typeface="+mn-ea"/>
                          <a:cs typeface="+mn-cs"/>
                        </a:rPr>
                        <a:t>Sniegt publisku ziņojumu </a:t>
                      </a:r>
                      <a:r>
                        <a:rPr lang="lv-LV" sz="1800" b="0" i="0" kern="1200" baseline="0" dirty="0" smtClean="0">
                          <a:solidFill>
                            <a:schemeClr val="dk1"/>
                          </a:solidFill>
                          <a:effectLst/>
                          <a:latin typeface="+mn-lt"/>
                          <a:ea typeface="+mn-ea"/>
                          <a:cs typeface="+mn-cs"/>
                        </a:rPr>
                        <a:t>par konkrētajiem ieguvumiem, kurus saņem vietējā kopiena, par saņemtajām sūdzībām un iebildumiem</a:t>
                      </a:r>
                    </a:p>
                    <a:p>
                      <a:pPr marL="0" lvl="0" indent="0">
                        <a:spcBef>
                          <a:spcPts val="600"/>
                        </a:spcBef>
                        <a:spcAft>
                          <a:spcPts val="600"/>
                        </a:spcAft>
                        <a:buFont typeface="Arial" panose="020B0604020202020204" pitchFamily="34" charset="0"/>
                        <a:buNone/>
                      </a:pPr>
                      <a:endParaRPr lang="lv-LV"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 xmlns:a16="http://schemas.microsoft.com/office/drawing/2014/main" val="10001"/>
                  </a:ext>
                </a:extLst>
              </a:tr>
              <a:tr h="2088232">
                <a:tc>
                  <a:txBody>
                    <a:bodyPr/>
                    <a:lstStyle/>
                    <a:p>
                      <a:r>
                        <a:rPr lang="lv-LV" sz="1800" b="1" dirty="0" smtClean="0">
                          <a:solidFill>
                            <a:schemeClr val="tx1"/>
                          </a:solidFill>
                        </a:rPr>
                        <a:t>Brīvprātīgie pasākumi </a:t>
                      </a:r>
                      <a:endParaRPr lang="lv-LV" sz="18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285750" lvl="0" indent="-285750">
                        <a:buFont typeface="Arial" panose="020B0604020202020204" pitchFamily="34" charset="0"/>
                        <a:buChar char="•"/>
                      </a:pPr>
                      <a:r>
                        <a:rPr lang="lv-LV" sz="1800" b="1" i="1" kern="1200" dirty="0" smtClean="0">
                          <a:solidFill>
                            <a:schemeClr val="dk1"/>
                          </a:solidFill>
                          <a:effectLst/>
                          <a:latin typeface="+mn-lt"/>
                          <a:ea typeface="+mn-ea"/>
                          <a:cs typeface="+mn-cs"/>
                        </a:rPr>
                        <a:t>Īstenot tādus brīvprātīgos pasākumus, </a:t>
                      </a:r>
                      <a:r>
                        <a:rPr lang="lv-LV" sz="1800" b="0" i="0" u="none" kern="1200" dirty="0" smtClean="0">
                          <a:solidFill>
                            <a:schemeClr val="dk1"/>
                          </a:solidFill>
                          <a:effectLst/>
                          <a:latin typeface="+mn-lt"/>
                          <a:ea typeface="+mn-ea"/>
                          <a:cs typeface="+mn-cs"/>
                        </a:rPr>
                        <a:t>kuri pārsniedz tiesiskajos aktos noteiktās</a:t>
                      </a:r>
                      <a:r>
                        <a:rPr lang="lv-LV" sz="1800" b="0" i="0" u="none" kern="1200" baseline="0" dirty="0" smtClean="0">
                          <a:solidFill>
                            <a:schemeClr val="dk1"/>
                          </a:solidFill>
                          <a:effectLst/>
                          <a:latin typeface="+mn-lt"/>
                          <a:ea typeface="+mn-ea"/>
                          <a:cs typeface="+mn-cs"/>
                        </a:rPr>
                        <a:t> obligātās </a:t>
                      </a:r>
                      <a:r>
                        <a:rPr lang="en-US" sz="1800" b="1" kern="1200" dirty="0" smtClean="0">
                          <a:solidFill>
                            <a:schemeClr val="dk1"/>
                          </a:solidFill>
                          <a:effectLst/>
                          <a:latin typeface="+mn-lt"/>
                          <a:ea typeface="+mn-ea"/>
                          <a:cs typeface="+mn-cs"/>
                        </a:rPr>
                        <a:t>minim</a:t>
                      </a:r>
                      <a:r>
                        <a:rPr lang="lv-LV" sz="1800" b="1" kern="1200" dirty="0" err="1" smtClean="0">
                          <a:solidFill>
                            <a:schemeClr val="dk1"/>
                          </a:solidFill>
                          <a:effectLst/>
                          <a:latin typeface="+mn-lt"/>
                          <a:ea typeface="+mn-ea"/>
                          <a:cs typeface="+mn-cs"/>
                        </a:rPr>
                        <a:t>ālās</a:t>
                      </a:r>
                      <a:r>
                        <a:rPr lang="lv-LV" sz="1800" b="1" kern="1200" baseline="0" dirty="0" smtClean="0">
                          <a:solidFill>
                            <a:schemeClr val="dk1"/>
                          </a:solidFill>
                          <a:effectLst/>
                          <a:latin typeface="+mn-lt"/>
                          <a:ea typeface="+mn-ea"/>
                          <a:cs typeface="+mn-cs"/>
                        </a:rPr>
                        <a:t> prasības, </a:t>
                      </a:r>
                      <a:r>
                        <a:rPr lang="lv-LV" sz="1800" b="0" kern="1200" baseline="0" dirty="0" smtClean="0">
                          <a:solidFill>
                            <a:schemeClr val="dk1"/>
                          </a:solidFill>
                          <a:effectLst/>
                          <a:latin typeface="+mn-lt"/>
                          <a:ea typeface="+mn-ea"/>
                          <a:cs typeface="+mn-cs"/>
                        </a:rPr>
                        <a:t>piemēram, </a:t>
                      </a:r>
                      <a:endParaRPr lang="lv-LV" sz="1800" kern="1200" dirty="0">
                        <a:solidFill>
                          <a:schemeClr val="dk1"/>
                        </a:solidFill>
                        <a:effectLst/>
                        <a:latin typeface="+mn-lt"/>
                        <a:ea typeface="+mn-ea"/>
                        <a:cs typeface="+mn-cs"/>
                      </a:endParaRPr>
                    </a:p>
                    <a:p>
                      <a:pPr marL="285750" lvl="0" indent="-14288">
                        <a:buFont typeface="Wingdings" panose="05000000000000000000" pitchFamily="2" charset="2"/>
                        <a:buChar char="Ø"/>
                      </a:pPr>
                      <a:r>
                        <a:rPr lang="lv-LV" sz="1800" kern="1200" dirty="0">
                          <a:solidFill>
                            <a:schemeClr val="dk1"/>
                          </a:solidFill>
                          <a:effectLst/>
                          <a:latin typeface="+mn-lt"/>
                          <a:ea typeface="+mn-ea"/>
                          <a:cs typeface="+mn-cs"/>
                        </a:rPr>
                        <a:t> </a:t>
                      </a:r>
                      <a:r>
                        <a:rPr lang="lv-LV" sz="1800" kern="1200" baseline="0" dirty="0">
                          <a:solidFill>
                            <a:schemeClr val="dk1"/>
                          </a:solidFill>
                          <a:effectLst/>
                          <a:latin typeface="+mn-lt"/>
                          <a:ea typeface="+mn-ea"/>
                          <a:cs typeface="+mn-cs"/>
                        </a:rPr>
                        <a:t> </a:t>
                      </a:r>
                      <a:r>
                        <a:rPr lang="lv-LV" sz="1800" kern="1200" baseline="0" dirty="0" smtClean="0">
                          <a:solidFill>
                            <a:schemeClr val="dk1"/>
                          </a:solidFill>
                          <a:effectLst/>
                          <a:latin typeface="+mn-lt"/>
                          <a:ea typeface="+mn-ea"/>
                          <a:cs typeface="+mn-cs"/>
                        </a:rPr>
                        <a:t>brīvprātīgi turbīnu novietošanas attālumi, </a:t>
                      </a:r>
                      <a:r>
                        <a:rPr lang="en-US" sz="1800" kern="1200" dirty="0" smtClean="0">
                          <a:solidFill>
                            <a:schemeClr val="dk1"/>
                          </a:solidFill>
                          <a:effectLst/>
                          <a:latin typeface="+mn-lt"/>
                          <a:ea typeface="+mn-ea"/>
                          <a:cs typeface="+mn-cs"/>
                        </a:rPr>
                        <a:t> </a:t>
                      </a:r>
                      <a:endParaRPr lang="lv-LV" sz="1800" kern="1200" dirty="0">
                        <a:solidFill>
                          <a:schemeClr val="dk1"/>
                        </a:solidFill>
                        <a:effectLst/>
                        <a:latin typeface="+mn-lt"/>
                        <a:ea typeface="+mn-ea"/>
                        <a:cs typeface="+mn-cs"/>
                      </a:endParaRPr>
                    </a:p>
                    <a:p>
                      <a:pPr marL="285750" lvl="0" indent="-14288">
                        <a:buFont typeface="Wingdings" panose="05000000000000000000" pitchFamily="2" charset="2"/>
                        <a:buChar char="Ø"/>
                      </a:pPr>
                      <a:r>
                        <a:rPr lang="lv-LV" sz="1800" kern="1200" dirty="0">
                          <a:solidFill>
                            <a:schemeClr val="dk1"/>
                          </a:solidFill>
                          <a:effectLst/>
                          <a:latin typeface="+mn-lt"/>
                          <a:ea typeface="+mn-ea"/>
                          <a:cs typeface="+mn-cs"/>
                        </a:rPr>
                        <a:t>  </a:t>
                      </a:r>
                      <a:r>
                        <a:rPr lang="lv-LV" sz="1800" kern="1200" dirty="0" smtClean="0">
                          <a:solidFill>
                            <a:schemeClr val="dk1"/>
                          </a:solidFill>
                          <a:effectLst/>
                          <a:latin typeface="+mn-lt"/>
                          <a:ea typeface="+mn-ea"/>
                          <a:cs typeface="+mn-cs"/>
                        </a:rPr>
                        <a:t>brīvprātīga</a:t>
                      </a:r>
                      <a:r>
                        <a:rPr lang="lv-LV" sz="1800" kern="1200" baseline="0" dirty="0" smtClean="0">
                          <a:solidFill>
                            <a:schemeClr val="dk1"/>
                          </a:solidFill>
                          <a:effectLst/>
                          <a:latin typeface="+mn-lt"/>
                          <a:ea typeface="+mn-ea"/>
                          <a:cs typeface="+mn-cs"/>
                        </a:rPr>
                        <a:t> Ietekmes uz vidi novērtējuma procedūra, </a:t>
                      </a:r>
                      <a:r>
                        <a:rPr lang="en-US" sz="1800" kern="1200" dirty="0" smtClean="0">
                          <a:solidFill>
                            <a:schemeClr val="dk1"/>
                          </a:solidFill>
                          <a:effectLst/>
                          <a:latin typeface="+mn-lt"/>
                          <a:ea typeface="+mn-ea"/>
                          <a:cs typeface="+mn-cs"/>
                        </a:rPr>
                        <a:t> </a:t>
                      </a:r>
                      <a:endParaRPr lang="de-DE" sz="1800" kern="1200" dirty="0">
                        <a:solidFill>
                          <a:schemeClr val="dk1"/>
                        </a:solidFill>
                        <a:effectLst/>
                        <a:latin typeface="+mn-lt"/>
                        <a:ea typeface="+mn-ea"/>
                        <a:cs typeface="+mn-cs"/>
                      </a:endParaRPr>
                    </a:p>
                    <a:p>
                      <a:pPr marL="285750" lvl="0" indent="-14288">
                        <a:spcAft>
                          <a:spcPts val="600"/>
                        </a:spcAft>
                        <a:buFont typeface="Wingdings" panose="05000000000000000000" pitchFamily="2" charset="2"/>
                        <a:buChar char="Ø"/>
                      </a:pPr>
                      <a:r>
                        <a:rPr lang="de-DE" sz="1800" kern="1200" baseline="0" dirty="0">
                          <a:solidFill>
                            <a:schemeClr val="dk1"/>
                          </a:solidFill>
                          <a:effectLst/>
                          <a:latin typeface="+mn-lt"/>
                          <a:ea typeface="+mn-ea"/>
                          <a:cs typeface="+mn-cs"/>
                        </a:rPr>
                        <a:t>  </a:t>
                      </a:r>
                      <a:r>
                        <a:rPr lang="lv-LV" sz="1800" kern="1200" baseline="0" dirty="0" smtClean="0">
                          <a:solidFill>
                            <a:schemeClr val="dk1"/>
                          </a:solidFill>
                          <a:effectLst/>
                          <a:latin typeface="+mn-lt"/>
                          <a:ea typeface="+mn-ea"/>
                          <a:cs typeface="+mn-cs"/>
                        </a:rPr>
                        <a:t>brīvprātīgs (vietējās) </a:t>
                      </a:r>
                      <a:r>
                        <a:rPr lang="lv-LV" sz="1800" kern="1200" baseline="0" dirty="0" err="1" smtClean="0">
                          <a:solidFill>
                            <a:schemeClr val="dk1"/>
                          </a:solidFill>
                          <a:effectLst/>
                          <a:latin typeface="+mn-lt"/>
                          <a:ea typeface="+mn-ea"/>
                          <a:cs typeface="+mn-cs"/>
                        </a:rPr>
                        <a:t>socio</a:t>
                      </a:r>
                      <a:r>
                        <a:rPr lang="lv-LV" sz="1800" kern="1200" baseline="0" dirty="0" smtClean="0">
                          <a:solidFill>
                            <a:schemeClr val="dk1"/>
                          </a:solidFill>
                          <a:effectLst/>
                          <a:latin typeface="+mn-lt"/>
                          <a:ea typeface="+mn-ea"/>
                          <a:cs typeface="+mn-cs"/>
                        </a:rPr>
                        <a:t>-ekonomiskās ietekmes novērtējums,</a:t>
                      </a:r>
                    </a:p>
                    <a:p>
                      <a:pPr marL="271462" lvl="0" indent="0">
                        <a:spcAft>
                          <a:spcPts val="600"/>
                        </a:spcAft>
                        <a:buFont typeface="Wingdings" panose="05000000000000000000" pitchFamily="2" charset="2"/>
                        <a:buNone/>
                      </a:pPr>
                      <a:r>
                        <a:rPr lang="lv-LV" sz="1800" kern="1200" baseline="0" dirty="0" smtClean="0">
                          <a:solidFill>
                            <a:schemeClr val="dk1"/>
                          </a:solidFill>
                          <a:effectLst/>
                          <a:latin typeface="+mn-lt"/>
                          <a:ea typeface="+mn-ea"/>
                          <a:cs typeface="+mn-cs"/>
                        </a:rPr>
                        <a:t>un citi</a:t>
                      </a:r>
                    </a:p>
                    <a:p>
                      <a:pPr marL="0" lvl="0" indent="-285750">
                        <a:spcAft>
                          <a:spcPts val="600"/>
                        </a:spcAft>
                        <a:buFont typeface="Arial" panose="020B0604020202020204" pitchFamily="34" charset="0"/>
                        <a:buChar char="•"/>
                      </a:pPr>
                      <a:r>
                        <a:rPr lang="lv-LV" sz="1800" b="0" i="0" kern="1200" baseline="0" dirty="0" smtClean="0">
                          <a:solidFill>
                            <a:schemeClr val="dk1"/>
                          </a:solidFill>
                          <a:effectLst/>
                          <a:latin typeface="+mn-lt"/>
                          <a:ea typeface="+mn-ea"/>
                          <a:cs typeface="+mn-cs"/>
                        </a:rPr>
                        <a:t>Kur tas iespējams, vēja parka attīstītājam pievienoties «godīga vēja parka attīstītāja» kvalitātes zīmei </a:t>
                      </a:r>
                      <a:endParaRPr lang="lv-LV" sz="1800" b="0" i="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18913258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1916832"/>
            <a:ext cx="7776864" cy="738664"/>
          </a:xfrm>
          <a:prstGeom prst="rect">
            <a:avLst/>
          </a:prstGeom>
          <a:noFill/>
          <a:ln>
            <a:solidFill>
              <a:srgbClr val="6694BC"/>
            </a:solidFill>
          </a:ln>
        </p:spPr>
        <p:txBody>
          <a:bodyPr wrap="square" rtlCol="0">
            <a:spAutoFit/>
          </a:bodyPr>
          <a:lstStyle/>
          <a:p>
            <a:endParaRPr lang="lv-LV" altLang="lv-LV" b="1" dirty="0">
              <a:solidFill>
                <a:srgbClr val="009900"/>
              </a:solidFill>
            </a:endParaRPr>
          </a:p>
          <a:p>
            <a:pPr algn="ctr"/>
            <a:r>
              <a:rPr lang="lv-LV" sz="2400" b="1" dirty="0" smtClean="0"/>
              <a:t>Paldies par uzmanību !</a:t>
            </a:r>
            <a:endParaRPr lang="de-DE" sz="24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168"/>
            <a:ext cx="6563072" cy="755970"/>
          </a:xfrm>
        </p:spPr>
        <p:txBody>
          <a:bodyPr>
            <a:normAutofit/>
          </a:bodyPr>
          <a:lstStyle/>
          <a:p>
            <a:r>
              <a:rPr lang="lv-LV" sz="2800" b="1" dirty="0">
                <a:solidFill>
                  <a:srgbClr val="009900"/>
                </a:solidFill>
              </a:rPr>
              <a:t>WinWind projekta partneri</a:t>
            </a:r>
          </a:p>
        </p:txBody>
      </p:sp>
      <p:sp>
        <p:nvSpPr>
          <p:cNvPr id="3" name="Content Placeholder 2"/>
          <p:cNvSpPr>
            <a:spLocks noGrp="1"/>
          </p:cNvSpPr>
          <p:nvPr>
            <p:ph idx="1"/>
          </p:nvPr>
        </p:nvSpPr>
        <p:spPr>
          <a:xfrm>
            <a:off x="323528" y="1550676"/>
            <a:ext cx="4392488" cy="4320480"/>
          </a:xfrm>
        </p:spPr>
        <p:txBody>
          <a:bodyPr>
            <a:noAutofit/>
          </a:bodyPr>
          <a:lstStyle/>
          <a:p>
            <a:pPr marL="0" indent="0">
              <a:buNone/>
            </a:pPr>
            <a:r>
              <a:rPr lang="lv-LV" sz="1000" b="1" dirty="0"/>
              <a:t>Vācija:</a:t>
            </a:r>
          </a:p>
          <a:p>
            <a:r>
              <a:rPr lang="lv-LV" sz="1000" dirty="0"/>
              <a:t>Berlīnes Brīvā universitāte (FUB),Vides politikas pētījumu centrs, vadošais partneris).</a:t>
            </a:r>
          </a:p>
          <a:p>
            <a:r>
              <a:rPr lang="lv-LV" sz="1000" dirty="0"/>
              <a:t>SEECON INGENIEURE </a:t>
            </a:r>
            <a:r>
              <a:rPr lang="lv-LV" sz="1000" dirty="0" err="1"/>
              <a:t>Gmbh</a:t>
            </a:r>
            <a:endParaRPr lang="lv-LV" sz="1000" dirty="0"/>
          </a:p>
          <a:p>
            <a:pPr marL="0" indent="0">
              <a:buNone/>
            </a:pPr>
            <a:r>
              <a:rPr lang="lv-LV" sz="1000" b="1" dirty="0"/>
              <a:t>Latvija</a:t>
            </a:r>
          </a:p>
          <a:p>
            <a:r>
              <a:rPr lang="lv-LV" sz="1000" dirty="0"/>
              <a:t>Latvijas Vides Investīciju Fonds (LVIF)</a:t>
            </a:r>
          </a:p>
          <a:p>
            <a:r>
              <a:rPr lang="lv-LV" sz="1000" dirty="0"/>
              <a:t>Fizikālās Enerģētikas institūts (FEI)</a:t>
            </a:r>
          </a:p>
          <a:p>
            <a:pPr marL="0" indent="0">
              <a:buNone/>
            </a:pPr>
            <a:r>
              <a:rPr lang="lv-LV" sz="1000" b="1" dirty="0"/>
              <a:t>Itālija</a:t>
            </a:r>
          </a:p>
          <a:p>
            <a:r>
              <a:rPr lang="lv-LV" sz="1000" dirty="0"/>
              <a:t>nacionālā jauno Tehnoloģiju, Enerģijas un Ilgtspējīgas Ekonomikas Attīstības aģentūra (ENEA),</a:t>
            </a:r>
          </a:p>
          <a:p>
            <a:r>
              <a:rPr lang="lv-LV" sz="1000" dirty="0"/>
              <a:t>ECOAZIONI (ilgtspējīgas vietējās attīstības konsultāciju kompānija)</a:t>
            </a:r>
          </a:p>
          <a:p>
            <a:pPr marL="0" indent="0">
              <a:buNone/>
            </a:pPr>
            <a:r>
              <a:rPr lang="lv-LV" sz="1000" b="1" dirty="0"/>
              <a:t>Norvēģija</a:t>
            </a:r>
          </a:p>
          <a:p>
            <a:r>
              <a:rPr lang="lv-LV" sz="1000" dirty="0"/>
              <a:t>Starptautiskais klimata pētījumu centrs (CICERO),</a:t>
            </a:r>
          </a:p>
          <a:p>
            <a:r>
              <a:rPr lang="lv-LV" sz="1000" dirty="0"/>
              <a:t>Norvēģijas Ūdens resursu un Enerģijas direktorāts (NVA)</a:t>
            </a:r>
          </a:p>
          <a:p>
            <a:pPr marL="0" indent="0">
              <a:buNone/>
            </a:pPr>
            <a:r>
              <a:rPr lang="lv-LV" sz="1000" b="1" dirty="0"/>
              <a:t>Polija</a:t>
            </a:r>
          </a:p>
          <a:p>
            <a:r>
              <a:rPr lang="lv-LV" sz="1000" dirty="0"/>
              <a:t>nacionālā Enerģijas Efektivitātes aģentūra (KAPE),</a:t>
            </a:r>
          </a:p>
          <a:p>
            <a:pPr marL="0" indent="0">
              <a:buNone/>
            </a:pPr>
            <a:r>
              <a:rPr lang="lv-LV" sz="1000" b="1" dirty="0"/>
              <a:t>Spānija</a:t>
            </a:r>
          </a:p>
          <a:p>
            <a:r>
              <a:rPr lang="lv-LV" sz="1000" dirty="0"/>
              <a:t>Eiropas starptautiskā pētījumu un konsultāciju kompānija ECORYS, Spānijas </a:t>
            </a:r>
            <a:r>
              <a:rPr lang="lv-LV" sz="1000" dirty="0" err="1"/>
              <a:t>meitaskompānija</a:t>
            </a:r>
            <a:r>
              <a:rPr lang="lv-LV" sz="1000" dirty="0"/>
              <a:t> (ECORYS ESPANA)</a:t>
            </a:r>
          </a:p>
          <a:p>
            <a:r>
              <a:rPr lang="lv-LV" sz="1000" dirty="0"/>
              <a:t>Kanāriju salu Atjaunojamās Enerģijas Asociācija (ACER),</a:t>
            </a:r>
          </a:p>
          <a:p>
            <a:pPr marL="0" indent="0">
              <a:buNone/>
            </a:pPr>
            <a:r>
              <a:rPr lang="lv-LV" sz="1000" b="1" dirty="0"/>
              <a:t>Rezultātu starptautiskā izplatīšana</a:t>
            </a:r>
          </a:p>
          <a:p>
            <a:r>
              <a:rPr lang="lv-LV" sz="1000" dirty="0"/>
              <a:t>Starptautiskā padome vietējām vides iniciatīvām (ICLEI), Eiropas sekretariāts</a:t>
            </a:r>
            <a:endParaRPr lang="en-US" sz="1000" dirty="0"/>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15473" t="1639" r="31922" b="17521"/>
          <a:stretch/>
        </p:blipFill>
        <p:spPr>
          <a:xfrm>
            <a:off x="5436097" y="1772816"/>
            <a:ext cx="2950122" cy="3456384"/>
          </a:xfrm>
          <a:prstGeom prst="rect">
            <a:avLst/>
          </a:prstGeom>
        </p:spPr>
      </p:pic>
    </p:spTree>
    <p:extLst>
      <p:ext uri="{BB962C8B-B14F-4D97-AF65-F5344CB8AC3E}">
        <p14:creationId xmlns:p14="http://schemas.microsoft.com/office/powerpoint/2010/main" val="17532513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7300" y="404664"/>
            <a:ext cx="7272808" cy="854968"/>
          </a:xfrm>
        </p:spPr>
        <p:txBody>
          <a:bodyPr>
            <a:normAutofit fontScale="90000"/>
          </a:bodyPr>
          <a:lstStyle/>
          <a:p>
            <a:r>
              <a:rPr lang="lv-LV" sz="3100" dirty="0" smtClean="0"/>
              <a:t>Galvenie rezultāti,</a:t>
            </a:r>
            <a:br>
              <a:rPr lang="lv-LV" sz="3100" dirty="0" smtClean="0"/>
            </a:br>
            <a:r>
              <a:rPr lang="lv-LV" sz="3100" dirty="0"/>
              <a:t>https://winwind-project.eu/resources/outputs/</a:t>
            </a:r>
            <a:r>
              <a:rPr lang="lv-LV" sz="3600" dirty="0"/>
              <a:t/>
            </a:r>
            <a:br>
              <a:rPr lang="lv-LV" sz="3600" dirty="0"/>
            </a:br>
            <a:endParaRPr lang="lv-LV" dirty="0"/>
          </a:p>
        </p:txBody>
      </p:sp>
      <p:sp>
        <p:nvSpPr>
          <p:cNvPr id="3" name="Content Placeholder 2"/>
          <p:cNvSpPr>
            <a:spLocks noGrp="1"/>
          </p:cNvSpPr>
          <p:nvPr>
            <p:ph idx="1"/>
          </p:nvPr>
        </p:nvSpPr>
        <p:spPr>
          <a:xfrm>
            <a:off x="107504" y="1628800"/>
            <a:ext cx="8928992" cy="4525963"/>
          </a:xfrm>
        </p:spPr>
        <p:txBody>
          <a:bodyPr>
            <a:normAutofit fontScale="92500" lnSpcReduction="10000"/>
          </a:bodyPr>
          <a:lstStyle/>
          <a:p>
            <a:pPr marL="0" indent="0">
              <a:buNone/>
            </a:pPr>
            <a:r>
              <a:rPr lang="lv-LV" b="1" dirty="0" smtClean="0"/>
              <a:t>Projekta nozīmīgākie nodevumi</a:t>
            </a:r>
          </a:p>
          <a:p>
            <a:r>
              <a:rPr lang="lv-LV" sz="1900" dirty="0" smtClean="0"/>
              <a:t>Tehniskie un </a:t>
            </a:r>
            <a:r>
              <a:rPr lang="lv-LV" sz="1900" dirty="0" err="1" smtClean="0"/>
              <a:t>socio</a:t>
            </a:r>
            <a:r>
              <a:rPr lang="lv-LV" sz="1900" dirty="0" smtClean="0"/>
              <a:t> ekonomiskie </a:t>
            </a:r>
            <a:r>
              <a:rPr lang="lv-LV" sz="1900" dirty="0" smtClean="0"/>
              <a:t>nosacījumi, </a:t>
            </a:r>
            <a:r>
              <a:rPr lang="lv-LV" sz="1900" dirty="0" smtClean="0"/>
              <a:t>ietekmējoši sauszemes vēja enerģijas attīstību (D2.1)</a:t>
            </a:r>
          </a:p>
          <a:p>
            <a:r>
              <a:rPr lang="lv-LV" sz="1900" dirty="0" smtClean="0"/>
              <a:t>Sociālo akceptu veicinošo un kavējošo faktoru </a:t>
            </a:r>
            <a:r>
              <a:rPr lang="lv-LV" sz="1900" dirty="0" err="1" smtClean="0"/>
              <a:t>taksonomija</a:t>
            </a:r>
            <a:r>
              <a:rPr lang="lv-LV" sz="1900" dirty="0" smtClean="0"/>
              <a:t> (D2.3)</a:t>
            </a:r>
            <a:endParaRPr lang="en-US" sz="1900" dirty="0" smtClean="0"/>
          </a:p>
          <a:p>
            <a:r>
              <a:rPr lang="lv-LV" sz="1900" dirty="0"/>
              <a:t>‘</a:t>
            </a:r>
            <a:r>
              <a:rPr lang="lv-LV" sz="1900" dirty="0" smtClean="0"/>
              <a:t>’Potenciālo risinājumu katalogs </a:t>
            </a:r>
            <a:r>
              <a:rPr lang="lv-LV" sz="1900" dirty="0" smtClean="0"/>
              <a:t>sociālā </a:t>
            </a:r>
            <a:r>
              <a:rPr lang="lv-LV" sz="1900" dirty="0"/>
              <a:t>akcepta veicināšanai</a:t>
            </a:r>
            <a:r>
              <a:rPr lang="lv-LV" sz="1900" b="1" dirty="0"/>
              <a:t>’’ </a:t>
            </a:r>
            <a:r>
              <a:rPr lang="lv-LV" sz="1900" dirty="0" smtClean="0"/>
              <a:t>(D</a:t>
            </a:r>
            <a:r>
              <a:rPr lang="en-US" sz="1900" dirty="0" smtClean="0"/>
              <a:t>.3.6)</a:t>
            </a:r>
          </a:p>
          <a:p>
            <a:r>
              <a:rPr lang="lv-LV" sz="1900" b="1" dirty="0"/>
              <a:t>Labās prakses vietējā sociālā akcepta veicināšanai</a:t>
            </a:r>
            <a:r>
              <a:rPr lang="lv-LV" sz="1900" dirty="0"/>
              <a:t>, iekļautas kopumā 30 prakses partnervalstīs, izklāsts ~4 </a:t>
            </a:r>
            <a:r>
              <a:rPr lang="lv-LV" sz="1900" dirty="0" err="1"/>
              <a:t>lpp</a:t>
            </a:r>
            <a:r>
              <a:rPr lang="lv-LV" sz="1900" dirty="0"/>
              <a:t> katra (D 4.1</a:t>
            </a:r>
            <a:r>
              <a:rPr lang="lv-LV" sz="1900" dirty="0" smtClean="0"/>
              <a:t>)</a:t>
            </a:r>
            <a:endParaRPr lang="en-US" sz="1900" dirty="0" smtClean="0"/>
          </a:p>
          <a:p>
            <a:r>
              <a:rPr lang="lv-LV" sz="1900" b="1" dirty="0"/>
              <a:t>atlasītas 10 labākās prakses </a:t>
            </a:r>
            <a:r>
              <a:rPr lang="lv-LV" sz="1900" dirty="0"/>
              <a:t>un tās analizētas un novērtētas detalizēti, 10-15 </a:t>
            </a:r>
            <a:r>
              <a:rPr lang="lv-LV" sz="1900" dirty="0" err="1"/>
              <a:t>lpp</a:t>
            </a:r>
            <a:r>
              <a:rPr lang="lv-LV" sz="1900" dirty="0"/>
              <a:t> katra (D.4.2)</a:t>
            </a:r>
          </a:p>
          <a:p>
            <a:r>
              <a:rPr lang="lv-LV" sz="1900" dirty="0" smtClean="0"/>
              <a:t>Labāko </a:t>
            </a:r>
            <a:r>
              <a:rPr lang="lv-LV" sz="1900" dirty="0"/>
              <a:t>prakšu pieredzes sintēze (D.4.3</a:t>
            </a:r>
            <a:r>
              <a:rPr lang="lv-LV" sz="1900" dirty="0" smtClean="0"/>
              <a:t>)</a:t>
            </a:r>
            <a:endParaRPr lang="en-US" sz="1900" dirty="0" smtClean="0"/>
          </a:p>
          <a:p>
            <a:r>
              <a:rPr lang="lv-LV" sz="1900" dirty="0"/>
              <a:t>Ne-tehnoloģisko </a:t>
            </a:r>
            <a:r>
              <a:rPr lang="lv-LV" sz="1900" dirty="0" err="1"/>
              <a:t>ietvarnosacījumu</a:t>
            </a:r>
            <a:r>
              <a:rPr lang="lv-LV" sz="1900" dirty="0"/>
              <a:t> novērtējums un salīdzinājums partnervalstīs (D6.1</a:t>
            </a:r>
            <a:r>
              <a:rPr lang="lv-LV" sz="1900" dirty="0" smtClean="0"/>
              <a:t>)</a:t>
            </a:r>
            <a:endParaRPr lang="en-US" sz="1900" dirty="0" smtClean="0"/>
          </a:p>
          <a:p>
            <a:r>
              <a:rPr lang="lv-LV" sz="1900" b="1" dirty="0"/>
              <a:t>Godīgas (</a:t>
            </a:r>
            <a:r>
              <a:rPr lang="lv-LV" sz="1900" b="1" i="1" dirty="0" err="1"/>
              <a:t>fair</a:t>
            </a:r>
            <a:r>
              <a:rPr lang="lv-LV" sz="1900" b="1" i="1" dirty="0"/>
              <a:t> </a:t>
            </a:r>
            <a:r>
              <a:rPr lang="lv-LV" sz="1900" b="1" i="1" dirty="0" err="1"/>
              <a:t>and</a:t>
            </a:r>
            <a:r>
              <a:rPr lang="lv-LV" sz="1900" b="1" i="1" dirty="0"/>
              <a:t> </a:t>
            </a:r>
            <a:r>
              <a:rPr lang="lv-LV" sz="1900" b="1" i="1" dirty="0" err="1"/>
              <a:t>acceptable</a:t>
            </a:r>
            <a:r>
              <a:rPr lang="lv-LV" sz="1900" b="1" dirty="0"/>
              <a:t>) sauszemes vēja enerģijas principi un kritēriji un rekomendācijas to ieviešanai </a:t>
            </a:r>
            <a:r>
              <a:rPr lang="lv-LV" sz="1900" dirty="0"/>
              <a:t>(</a:t>
            </a:r>
            <a:r>
              <a:rPr lang="lv-LV" sz="1900" dirty="0" smtClean="0"/>
              <a:t>D6.3)</a:t>
            </a:r>
            <a:endParaRPr lang="lv-LV" sz="1900" dirty="0"/>
          </a:p>
          <a:p>
            <a:r>
              <a:rPr lang="en-US" sz="1900" dirty="0" err="1" smtClean="0"/>
              <a:t>Politiku</a:t>
            </a:r>
            <a:r>
              <a:rPr lang="en-US" sz="1900" dirty="0" smtClean="0"/>
              <a:t> </a:t>
            </a:r>
            <a:r>
              <a:rPr lang="en-US" sz="1900" dirty="0" err="1" smtClean="0"/>
              <a:t>rekomend</a:t>
            </a:r>
            <a:r>
              <a:rPr lang="lv-LV" sz="1900" dirty="0" err="1" smtClean="0"/>
              <a:t>ācijas</a:t>
            </a:r>
            <a:r>
              <a:rPr lang="lv-LV" sz="1900" dirty="0" smtClean="0"/>
              <a:t> (D6.5)</a:t>
            </a:r>
            <a:endParaRPr lang="lv-LV" sz="1900" dirty="0"/>
          </a:p>
          <a:p>
            <a:endParaRPr lang="lv-LV" sz="2400" dirty="0"/>
          </a:p>
          <a:p>
            <a:endParaRPr lang="lv-LV" sz="2200" dirty="0"/>
          </a:p>
          <a:p>
            <a:endParaRPr lang="lv-LV" dirty="0"/>
          </a:p>
          <a:p>
            <a:endParaRPr lang="lv-LV" dirty="0" smtClean="0"/>
          </a:p>
        </p:txBody>
      </p:sp>
    </p:spTree>
    <p:extLst>
      <p:ext uri="{BB962C8B-B14F-4D97-AF65-F5344CB8AC3E}">
        <p14:creationId xmlns:p14="http://schemas.microsoft.com/office/powerpoint/2010/main" val="8262558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b="1" dirty="0" smtClean="0"/>
              <a:t>Kopsavilkuma materiāli </a:t>
            </a:r>
            <a:br>
              <a:rPr lang="lv-LV" b="1" dirty="0" smtClean="0"/>
            </a:br>
            <a:r>
              <a:rPr lang="lv-LV" b="1" dirty="0" smtClean="0"/>
              <a:t>latviešu valod</a:t>
            </a:r>
            <a:r>
              <a:rPr lang="lv-LV" b="1" dirty="0"/>
              <a:t>ā</a:t>
            </a:r>
          </a:p>
        </p:txBody>
      </p:sp>
      <p:sp>
        <p:nvSpPr>
          <p:cNvPr id="3" name="Content Placeholder 2"/>
          <p:cNvSpPr>
            <a:spLocks noGrp="1"/>
          </p:cNvSpPr>
          <p:nvPr>
            <p:ph idx="1"/>
          </p:nvPr>
        </p:nvSpPr>
        <p:spPr>
          <a:xfrm>
            <a:off x="467544" y="1628800"/>
            <a:ext cx="8424936" cy="5112568"/>
          </a:xfrm>
        </p:spPr>
        <p:txBody>
          <a:bodyPr>
            <a:normAutofit fontScale="92500" lnSpcReduction="10000"/>
          </a:bodyPr>
          <a:lstStyle/>
          <a:p>
            <a:pPr marL="0" indent="0">
              <a:buNone/>
            </a:pPr>
            <a:r>
              <a:rPr lang="lv-LV" sz="2200" dirty="0">
                <a:solidFill>
                  <a:srgbClr val="00B0F0"/>
                </a:solidFill>
              </a:rPr>
              <a:t>https://winwind-project.eu/resources/outputs/</a:t>
            </a:r>
          </a:p>
          <a:p>
            <a:pPr marL="0" indent="0">
              <a:buNone/>
            </a:pPr>
            <a:r>
              <a:rPr lang="lv-LV" sz="2200" b="1" dirty="0" smtClean="0"/>
              <a:t>Faktu lapas:</a:t>
            </a:r>
          </a:p>
          <a:p>
            <a:r>
              <a:rPr lang="lv-LV" sz="2200" dirty="0" smtClean="0"/>
              <a:t>Nr1 ‘’Izaicinājumi vēja enerģijas sociāli iekļaujošai ieviešanai’’,</a:t>
            </a:r>
          </a:p>
          <a:p>
            <a:r>
              <a:rPr lang="lv-LV" sz="2200" dirty="0" smtClean="0"/>
              <a:t>Nr2 </a:t>
            </a:r>
            <a:r>
              <a:rPr lang="lv-LV" sz="2200" dirty="0"/>
              <a:t>‘’ Virzītājspēki vēja enerģijas sociāli iekļaujošai </a:t>
            </a:r>
            <a:r>
              <a:rPr lang="lv-LV" sz="2200" dirty="0" smtClean="0"/>
              <a:t>izmantošanai’’</a:t>
            </a:r>
          </a:p>
          <a:p>
            <a:r>
              <a:rPr lang="lv-LV" sz="2200" dirty="0"/>
              <a:t>Nr3 ‘’ Rīcību pārņemšana sociāli iekļaujošai vēja </a:t>
            </a:r>
            <a:r>
              <a:rPr lang="lv-LV" sz="2200" dirty="0" smtClean="0"/>
              <a:t>enerģijai’’</a:t>
            </a:r>
          </a:p>
          <a:p>
            <a:r>
              <a:rPr lang="lv-LV" sz="2200" dirty="0" smtClean="0"/>
              <a:t>Nr.4 ‘’Godīgas vēja enerģijas principi un kritēriji’’ </a:t>
            </a:r>
          </a:p>
          <a:p>
            <a:r>
              <a:rPr lang="lv-LV" sz="2200" b="1" dirty="0" smtClean="0"/>
              <a:t>Metodiskais materiāls </a:t>
            </a:r>
            <a:r>
              <a:rPr lang="lv-LV" sz="2200" dirty="0" smtClean="0"/>
              <a:t>‘’Rokasgrāmata sociāli iekļaujošai vēja enerģijai’’</a:t>
            </a:r>
          </a:p>
          <a:p>
            <a:pPr marL="0" indent="0">
              <a:buNone/>
            </a:pPr>
            <a:r>
              <a:rPr lang="lv-LV" sz="2200" b="1" dirty="0" smtClean="0">
                <a:solidFill>
                  <a:srgbClr val="00B050"/>
                </a:solidFill>
              </a:rPr>
              <a:t>Vides investīciju fonda vietnē</a:t>
            </a:r>
          </a:p>
          <a:p>
            <a:r>
              <a:rPr lang="lv-LV" sz="2200" dirty="0" smtClean="0"/>
              <a:t>kopsavilkums – politikas rekomendācijas sociāli iekļaujošas vēja enerģijas attīstības veicināšanai,</a:t>
            </a:r>
          </a:p>
          <a:p>
            <a:r>
              <a:rPr lang="lv-LV" sz="2200" dirty="0" smtClean="0"/>
              <a:t>labāko prakšu kopsavilkumu tulkojumi</a:t>
            </a:r>
            <a:endParaRPr lang="lv-LV" sz="2200" dirty="0" smtClean="0"/>
          </a:p>
          <a:p>
            <a:r>
              <a:rPr lang="lv-LV" sz="2200" dirty="0" smtClean="0"/>
              <a:t>labākās </a:t>
            </a:r>
            <a:r>
              <a:rPr lang="lv-LV" sz="2200" dirty="0" smtClean="0"/>
              <a:t>prakses pilns tulkojums ‘’Kopienu vēja parki </a:t>
            </a:r>
            <a:r>
              <a:rPr lang="lv-LV" sz="2200" dirty="0" err="1" smtClean="0"/>
              <a:t>Šlēsvigā</a:t>
            </a:r>
            <a:r>
              <a:rPr lang="lv-LV" sz="2200" dirty="0" smtClean="0"/>
              <a:t>-Holšteinā’’</a:t>
            </a:r>
          </a:p>
          <a:p>
            <a:r>
              <a:rPr lang="lv-LV" sz="2200" dirty="0" smtClean="0"/>
              <a:t>visu pasākumu Latvijā prezentācijas</a:t>
            </a:r>
          </a:p>
          <a:p>
            <a:pPr marL="0" indent="0">
              <a:buNone/>
            </a:pPr>
            <a:endParaRPr lang="lv-LV" dirty="0"/>
          </a:p>
        </p:txBody>
      </p:sp>
    </p:spTree>
    <p:extLst>
      <p:ext uri="{BB962C8B-B14F-4D97-AF65-F5344CB8AC3E}">
        <p14:creationId xmlns:p14="http://schemas.microsoft.com/office/powerpoint/2010/main" val="23932830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421186"/>
            <a:ext cx="8676456" cy="994172"/>
          </a:xfrm>
        </p:spPr>
        <p:txBody>
          <a:bodyPr>
            <a:noAutofit/>
          </a:bodyPr>
          <a:lstStyle/>
          <a:p>
            <a:r>
              <a:rPr lang="en-US" sz="2800" b="1" dirty="0" err="1" smtClean="0">
                <a:solidFill>
                  <a:srgbClr val="004C90"/>
                </a:solidFill>
              </a:rPr>
              <a:t>WinWind</a:t>
            </a:r>
            <a:r>
              <a:rPr lang="en-US" sz="2800" b="1" dirty="0" smtClean="0">
                <a:solidFill>
                  <a:srgbClr val="004C90"/>
                </a:solidFill>
              </a:rPr>
              <a:t> </a:t>
            </a:r>
            <a:r>
              <a:rPr lang="lv-LV" sz="2800" b="1" dirty="0" smtClean="0">
                <a:solidFill>
                  <a:srgbClr val="004C90"/>
                </a:solidFill>
              </a:rPr>
              <a:t>projektā sagatavotie </a:t>
            </a:r>
            <a:br>
              <a:rPr lang="lv-LV" sz="2800" b="1" dirty="0" smtClean="0">
                <a:solidFill>
                  <a:srgbClr val="004C90"/>
                </a:solidFill>
              </a:rPr>
            </a:br>
            <a:r>
              <a:rPr lang="lv-LV" sz="2800" b="1" dirty="0" smtClean="0">
                <a:solidFill>
                  <a:srgbClr val="004C90"/>
                </a:solidFill>
              </a:rPr>
              <a:t>«godīgas» (</a:t>
            </a:r>
            <a:r>
              <a:rPr lang="lv-LV" sz="2800" b="1" dirty="0" err="1" smtClean="0">
                <a:solidFill>
                  <a:srgbClr val="004C90"/>
                </a:solidFill>
              </a:rPr>
              <a:t>fair</a:t>
            </a:r>
            <a:r>
              <a:rPr lang="lv-LV" sz="2800" b="1" dirty="0" smtClean="0">
                <a:solidFill>
                  <a:srgbClr val="004C90"/>
                </a:solidFill>
              </a:rPr>
              <a:t>) vēja enerģijas principi un kritēriji</a:t>
            </a:r>
            <a:r>
              <a:rPr lang="en-US" sz="2800" dirty="0"/>
              <a:t/>
            </a:r>
            <a:br>
              <a:rPr lang="en-US" sz="2800" dirty="0"/>
            </a:br>
            <a:endParaRPr lang="de-DE" sz="2800" dirty="0"/>
          </a:p>
        </p:txBody>
      </p:sp>
      <p:sp>
        <p:nvSpPr>
          <p:cNvPr id="6" name="Rechteck 5"/>
          <p:cNvSpPr/>
          <p:nvPr/>
        </p:nvSpPr>
        <p:spPr>
          <a:xfrm>
            <a:off x="0" y="1556792"/>
            <a:ext cx="6721516" cy="5586145"/>
          </a:xfrm>
          <a:prstGeom prst="rect">
            <a:avLst/>
          </a:prstGeom>
        </p:spPr>
        <p:txBody>
          <a:bodyPr wrap="square">
            <a:spAutoFit/>
          </a:bodyPr>
          <a:lstStyle/>
          <a:p>
            <a:pPr marL="257175" indent="-257175">
              <a:lnSpc>
                <a:spcPct val="150000"/>
              </a:lnSpc>
              <a:buFont typeface="+mj-lt"/>
              <a:buAutoNum type="arabicPeriod"/>
            </a:pPr>
            <a:r>
              <a:rPr lang="en-US" sz="1400" b="1" dirty="0" smtClean="0">
                <a:latin typeface="Arial" panose="020B0604020202020204" pitchFamily="34" charset="0"/>
                <a:ea typeface="Times New Roman" panose="02020603050405020304" pitchFamily="18" charset="0"/>
              </a:rPr>
              <a:t>Po</a:t>
            </a:r>
            <a:r>
              <a:rPr lang="lv-LV" sz="1400" b="1" dirty="0" smtClean="0">
                <a:latin typeface="Arial" panose="020B0604020202020204" pitchFamily="34" charset="0"/>
                <a:ea typeface="Times New Roman" panose="02020603050405020304" pitchFamily="18" charset="0"/>
              </a:rPr>
              <a:t>z</a:t>
            </a:r>
            <a:r>
              <a:rPr lang="en-US" sz="1400" b="1" dirty="0" err="1" smtClean="0">
                <a:latin typeface="Arial" panose="020B0604020202020204" pitchFamily="34" charset="0"/>
                <a:ea typeface="Times New Roman" panose="02020603050405020304" pitchFamily="18" charset="0"/>
              </a:rPr>
              <a:t>i</a:t>
            </a:r>
            <a:r>
              <a:rPr lang="lv-LV" sz="1400" b="1" dirty="0" err="1" smtClean="0">
                <a:latin typeface="Arial" panose="020B0604020202020204" pitchFamily="34" charset="0"/>
                <a:ea typeface="Times New Roman" panose="02020603050405020304" pitchFamily="18" charset="0"/>
              </a:rPr>
              <a:t>tīva</a:t>
            </a:r>
            <a:r>
              <a:rPr lang="lv-LV" sz="1400" b="1" dirty="0" smtClean="0">
                <a:latin typeface="Arial" panose="020B0604020202020204" pitchFamily="34" charset="0"/>
                <a:ea typeface="Times New Roman" panose="02020603050405020304" pitchFamily="18" charset="0"/>
              </a:rPr>
              <a:t> </a:t>
            </a:r>
            <a:r>
              <a:rPr lang="en-US" sz="1400" b="1" dirty="0" err="1" smtClean="0">
                <a:latin typeface="Arial" panose="020B0604020202020204" pitchFamily="34" charset="0"/>
                <a:ea typeface="Times New Roman" panose="02020603050405020304" pitchFamily="18" charset="0"/>
              </a:rPr>
              <a:t>i</a:t>
            </a:r>
            <a:r>
              <a:rPr lang="lv-LV" sz="1400" b="1" dirty="0" err="1" smtClean="0">
                <a:latin typeface="Arial" panose="020B0604020202020204" pitchFamily="34" charset="0"/>
                <a:ea typeface="Times New Roman" panose="02020603050405020304" pitchFamily="18" charset="0"/>
              </a:rPr>
              <a:t>etekme</a:t>
            </a:r>
            <a:r>
              <a:rPr lang="lv-LV" sz="1400" b="1" dirty="0" smtClean="0">
                <a:latin typeface="Arial" panose="020B0604020202020204" pitchFamily="34" charset="0"/>
                <a:ea typeface="Times New Roman" panose="02020603050405020304" pitchFamily="18" charset="0"/>
              </a:rPr>
              <a:t> uz vietējo ekonomiku </a:t>
            </a:r>
            <a:endParaRPr lang="en-US" sz="1400" b="1" dirty="0">
              <a:latin typeface="Arial" panose="020B0604020202020204" pitchFamily="34" charset="0"/>
              <a:ea typeface="Times New Roman" panose="02020603050405020304" pitchFamily="18" charset="0"/>
            </a:endParaRPr>
          </a:p>
          <a:p>
            <a:pPr marL="557213" lvl="1" indent="-214313">
              <a:lnSpc>
                <a:spcPct val="150000"/>
              </a:lnSpc>
              <a:buFont typeface="+mj-lt"/>
              <a:buAutoNum type="alphaLcPeriod"/>
            </a:pPr>
            <a:r>
              <a:rPr lang="lv-LV" sz="1400" dirty="0" smtClean="0">
                <a:latin typeface="Arial" panose="020B0604020202020204" pitchFamily="34" charset="0"/>
                <a:ea typeface="Times New Roman" panose="02020603050405020304" pitchFamily="18" charset="0"/>
              </a:rPr>
              <a:t>Vietējo uzņēmumu iesaiste</a:t>
            </a:r>
            <a:endParaRPr lang="de-DE" sz="1400" dirty="0">
              <a:latin typeface="Times New Roman" panose="02020603050405020304" pitchFamily="18" charset="0"/>
              <a:ea typeface="Times New Roman" panose="02020603050405020304" pitchFamily="18" charset="0"/>
            </a:endParaRPr>
          </a:p>
          <a:p>
            <a:pPr marL="557213" lvl="1" indent="-214313">
              <a:lnSpc>
                <a:spcPct val="150000"/>
              </a:lnSpc>
              <a:buFont typeface="+mj-lt"/>
              <a:buAutoNum type="alphaLcPeriod"/>
            </a:pPr>
            <a:r>
              <a:rPr lang="lv-LV" sz="1400" dirty="0" smtClean="0">
                <a:latin typeface="Arial" panose="020B0604020202020204" pitchFamily="34" charset="0"/>
                <a:ea typeface="Times New Roman" panose="02020603050405020304" pitchFamily="18" charset="0"/>
              </a:rPr>
              <a:t>Vietējā finansējuma iesaiste</a:t>
            </a:r>
            <a:endParaRPr lang="en-US" sz="1400" dirty="0">
              <a:latin typeface="Arial" panose="020B0604020202020204" pitchFamily="34" charset="0"/>
              <a:ea typeface="Times New Roman" panose="02020603050405020304" pitchFamily="18" charset="0"/>
            </a:endParaRPr>
          </a:p>
          <a:p>
            <a:pPr marL="557213" lvl="1" indent="-214313">
              <a:lnSpc>
                <a:spcPct val="150000"/>
              </a:lnSpc>
              <a:buFont typeface="+mj-lt"/>
              <a:buAutoNum type="alphaLcPeriod"/>
            </a:pPr>
            <a:r>
              <a:rPr lang="lv-LV" sz="1400" dirty="0" smtClean="0">
                <a:latin typeface="Arial" panose="020B0604020202020204" pitchFamily="34" charset="0"/>
                <a:ea typeface="Times New Roman" panose="02020603050405020304" pitchFamily="18" charset="0"/>
              </a:rPr>
              <a:t>Sadarbība ar reģionālajiem un pašvaldību </a:t>
            </a:r>
          </a:p>
          <a:p>
            <a:pPr marL="342900" lvl="1">
              <a:lnSpc>
                <a:spcPct val="150000"/>
              </a:lnSpc>
            </a:pPr>
            <a:r>
              <a:rPr lang="lv-LV" sz="1400" dirty="0" smtClean="0">
                <a:latin typeface="Arial" panose="020B0604020202020204" pitchFamily="34" charset="0"/>
                <a:ea typeface="Times New Roman" panose="02020603050405020304" pitchFamily="18" charset="0"/>
              </a:rPr>
              <a:t>                 energoapgādes uzņēmumiem </a:t>
            </a:r>
            <a:endParaRPr lang="de-DE" sz="1400" dirty="0" smtClean="0">
              <a:latin typeface="Arial" panose="020B0604020202020204" pitchFamily="34" charset="0"/>
              <a:ea typeface="Times New Roman" panose="02020603050405020304" pitchFamily="18" charset="0"/>
            </a:endParaRPr>
          </a:p>
          <a:p>
            <a:pPr marL="257175" indent="-257175">
              <a:lnSpc>
                <a:spcPct val="150000"/>
              </a:lnSpc>
              <a:buFont typeface="+mj-lt"/>
              <a:buAutoNum type="arabicPeriod"/>
            </a:pPr>
            <a:r>
              <a:rPr lang="lv-LV" sz="1400" b="1" dirty="0" smtClean="0">
                <a:latin typeface="Arial" panose="020B0604020202020204" pitchFamily="34" charset="0"/>
                <a:ea typeface="Times New Roman" panose="02020603050405020304" pitchFamily="18" charset="0"/>
              </a:rPr>
              <a:t>Iedzīvotāju f</a:t>
            </a:r>
            <a:r>
              <a:rPr lang="en-US" sz="1400" b="1" dirty="0" err="1" smtClean="0">
                <a:latin typeface="Arial" panose="020B0604020202020204" pitchFamily="34" charset="0"/>
                <a:ea typeface="Times New Roman" panose="02020603050405020304" pitchFamily="18" charset="0"/>
              </a:rPr>
              <a:t>inan</a:t>
            </a:r>
            <a:r>
              <a:rPr lang="lv-LV" sz="1400" b="1" dirty="0" smtClean="0">
                <a:latin typeface="Arial" panose="020B0604020202020204" pitchFamily="34" charset="0"/>
                <a:ea typeface="Times New Roman" panose="02020603050405020304" pitchFamily="18" charset="0"/>
              </a:rPr>
              <a:t>s</a:t>
            </a:r>
            <a:r>
              <a:rPr lang="en-US" sz="1400" b="1" dirty="0" err="1" smtClean="0">
                <a:latin typeface="Arial" panose="020B0604020202020204" pitchFamily="34" charset="0"/>
                <a:ea typeface="Times New Roman" panose="02020603050405020304" pitchFamily="18" charset="0"/>
              </a:rPr>
              <a:t>i</a:t>
            </a:r>
            <a:r>
              <a:rPr lang="lv-LV" sz="1400" b="1" dirty="0" err="1" smtClean="0">
                <a:latin typeface="Arial" panose="020B0604020202020204" pitchFamily="34" charset="0"/>
                <a:ea typeface="Times New Roman" panose="02020603050405020304" pitchFamily="18" charset="0"/>
              </a:rPr>
              <a:t>ālā</a:t>
            </a:r>
            <a:r>
              <a:rPr lang="lv-LV" sz="1400" b="1" dirty="0" smtClean="0">
                <a:latin typeface="Arial" panose="020B0604020202020204" pitchFamily="34" charset="0"/>
                <a:ea typeface="Times New Roman" panose="02020603050405020304" pitchFamily="18" charset="0"/>
              </a:rPr>
              <a:t> līdzdalība </a:t>
            </a:r>
            <a:endParaRPr lang="de-DE" sz="1400" b="1" dirty="0">
              <a:latin typeface="Times New Roman" panose="02020603050405020304" pitchFamily="18" charset="0"/>
              <a:ea typeface="Times New Roman" panose="02020603050405020304" pitchFamily="18" charset="0"/>
            </a:endParaRPr>
          </a:p>
          <a:p>
            <a:pPr marL="557213" lvl="1" indent="-214313">
              <a:lnSpc>
                <a:spcPct val="150000"/>
              </a:lnSpc>
              <a:buFont typeface="+mj-lt"/>
              <a:buAutoNum type="alphaLcPeriod"/>
            </a:pPr>
            <a:r>
              <a:rPr lang="en-US" sz="1400" dirty="0" smtClean="0">
                <a:latin typeface="Arial" panose="020B0604020202020204" pitchFamily="34" charset="0"/>
                <a:ea typeface="Times New Roman" panose="02020603050405020304" pitchFamily="18" charset="0"/>
              </a:rPr>
              <a:t>A</a:t>
            </a:r>
            <a:r>
              <a:rPr lang="lv-LV" sz="1400" dirty="0" err="1" smtClean="0">
                <a:latin typeface="Arial" panose="020B0604020202020204" pitchFamily="34" charset="0"/>
                <a:ea typeface="Times New Roman" panose="02020603050405020304" pitchFamily="18" charset="0"/>
              </a:rPr>
              <a:t>ktīvā</a:t>
            </a:r>
            <a:r>
              <a:rPr lang="lv-LV" sz="1400" dirty="0" smtClean="0">
                <a:latin typeface="Arial" panose="020B0604020202020204" pitchFamily="34" charset="0"/>
                <a:ea typeface="Times New Roman" panose="02020603050405020304" pitchFamily="18" charset="0"/>
              </a:rPr>
              <a:t> </a:t>
            </a:r>
            <a:r>
              <a:rPr lang="en-US" sz="1400" dirty="0" err="1" smtClean="0">
                <a:latin typeface="Arial" panose="020B0604020202020204" pitchFamily="34" charset="0"/>
                <a:ea typeface="Times New Roman" panose="02020603050405020304" pitchFamily="18" charset="0"/>
              </a:rPr>
              <a:t>finan</a:t>
            </a:r>
            <a:r>
              <a:rPr lang="lv-LV" sz="1400" dirty="0" smtClean="0">
                <a:latin typeface="Arial" panose="020B0604020202020204" pitchFamily="34" charset="0"/>
                <a:ea typeface="Times New Roman" panose="02020603050405020304" pitchFamily="18" charset="0"/>
              </a:rPr>
              <a:t>s</a:t>
            </a:r>
            <a:r>
              <a:rPr lang="en-US" sz="1400" dirty="0" err="1" smtClean="0">
                <a:latin typeface="Arial" panose="020B0604020202020204" pitchFamily="34" charset="0"/>
                <a:ea typeface="Times New Roman" panose="02020603050405020304" pitchFamily="18" charset="0"/>
              </a:rPr>
              <a:t>i</a:t>
            </a:r>
            <a:r>
              <a:rPr lang="lv-LV" sz="1400" dirty="0" smtClean="0">
                <a:latin typeface="Arial" panose="020B0604020202020204" pitchFamily="34" charset="0"/>
                <a:ea typeface="Times New Roman" panose="02020603050405020304" pitchFamily="18" charset="0"/>
              </a:rPr>
              <a:t>ā</a:t>
            </a:r>
            <a:r>
              <a:rPr lang="en-US" sz="1400" dirty="0" smtClean="0">
                <a:latin typeface="Arial" panose="020B0604020202020204" pitchFamily="34" charset="0"/>
                <a:ea typeface="Times New Roman" panose="02020603050405020304" pitchFamily="18" charset="0"/>
              </a:rPr>
              <a:t>l</a:t>
            </a:r>
            <a:r>
              <a:rPr lang="lv-LV" sz="1400" dirty="0" smtClean="0">
                <a:latin typeface="Arial" panose="020B0604020202020204" pitchFamily="34" charset="0"/>
                <a:ea typeface="Times New Roman" panose="02020603050405020304" pitchFamily="18" charset="0"/>
              </a:rPr>
              <a:t>ā līdzdalība </a:t>
            </a:r>
            <a:endParaRPr lang="de-DE" sz="1400" dirty="0" smtClean="0">
              <a:latin typeface="Times New Roman" panose="02020603050405020304" pitchFamily="18" charset="0"/>
              <a:ea typeface="Times New Roman" panose="02020603050405020304" pitchFamily="18" charset="0"/>
            </a:endParaRPr>
          </a:p>
          <a:p>
            <a:pPr marL="557213" lvl="1" indent="-214313">
              <a:lnSpc>
                <a:spcPct val="150000"/>
              </a:lnSpc>
              <a:buFont typeface="+mj-lt"/>
              <a:buAutoNum type="alphaLcPeriod"/>
            </a:pPr>
            <a:r>
              <a:rPr lang="en-US" sz="1400" dirty="0" smtClean="0">
                <a:latin typeface="Arial" panose="020B0604020202020204" pitchFamily="34" charset="0"/>
                <a:ea typeface="Times New Roman" panose="02020603050405020304" pitchFamily="18" charset="0"/>
              </a:rPr>
              <a:t>Pas</a:t>
            </a:r>
            <a:r>
              <a:rPr lang="lv-LV" sz="1400" dirty="0" err="1" smtClean="0">
                <a:latin typeface="Arial" panose="020B0604020202020204" pitchFamily="34" charset="0"/>
                <a:ea typeface="Times New Roman" panose="02020603050405020304" pitchFamily="18" charset="0"/>
              </a:rPr>
              <a:t>īvā</a:t>
            </a:r>
            <a:r>
              <a:rPr lang="lv-LV" sz="1400" dirty="0" smtClean="0">
                <a:latin typeface="Arial" panose="020B0604020202020204" pitchFamily="34" charset="0"/>
                <a:ea typeface="Times New Roman" panose="02020603050405020304" pitchFamily="18" charset="0"/>
              </a:rPr>
              <a:t> </a:t>
            </a:r>
            <a:r>
              <a:rPr lang="en-US" sz="1400" dirty="0" err="1" smtClean="0">
                <a:latin typeface="Arial" panose="020B0604020202020204" pitchFamily="34" charset="0"/>
                <a:ea typeface="Times New Roman" panose="02020603050405020304" pitchFamily="18" charset="0"/>
              </a:rPr>
              <a:t>finan</a:t>
            </a:r>
            <a:r>
              <a:rPr lang="lv-LV" sz="1400" dirty="0" smtClean="0">
                <a:latin typeface="Arial" panose="020B0604020202020204" pitchFamily="34" charset="0"/>
                <a:ea typeface="Times New Roman" panose="02020603050405020304" pitchFamily="18" charset="0"/>
              </a:rPr>
              <a:t>s</a:t>
            </a:r>
            <a:r>
              <a:rPr lang="en-US" sz="1400" dirty="0" err="1" smtClean="0">
                <a:latin typeface="Arial" panose="020B0604020202020204" pitchFamily="34" charset="0"/>
                <a:ea typeface="Times New Roman" panose="02020603050405020304" pitchFamily="18" charset="0"/>
              </a:rPr>
              <a:t>i</a:t>
            </a:r>
            <a:r>
              <a:rPr lang="lv-LV" sz="1400" dirty="0" smtClean="0">
                <a:latin typeface="Arial" panose="020B0604020202020204" pitchFamily="34" charset="0"/>
                <a:ea typeface="Times New Roman" panose="02020603050405020304" pitchFamily="18" charset="0"/>
              </a:rPr>
              <a:t>ā</a:t>
            </a:r>
            <a:r>
              <a:rPr lang="en-US" sz="1400" dirty="0" smtClean="0">
                <a:latin typeface="Arial" panose="020B0604020202020204" pitchFamily="34" charset="0"/>
                <a:ea typeface="Times New Roman" panose="02020603050405020304" pitchFamily="18" charset="0"/>
              </a:rPr>
              <a:t>l</a:t>
            </a:r>
            <a:r>
              <a:rPr lang="lv-LV" sz="1400" dirty="0" smtClean="0">
                <a:latin typeface="Arial" panose="020B0604020202020204" pitchFamily="34" charset="0"/>
                <a:ea typeface="Times New Roman" panose="02020603050405020304" pitchFamily="18" charset="0"/>
              </a:rPr>
              <a:t>ā līdzdalība</a:t>
            </a:r>
            <a:endParaRPr lang="en-US" sz="1400" dirty="0" smtClean="0">
              <a:latin typeface="Arial" panose="020B0604020202020204" pitchFamily="34" charset="0"/>
              <a:ea typeface="Times New Roman" panose="02020603050405020304" pitchFamily="18" charset="0"/>
            </a:endParaRPr>
          </a:p>
          <a:p>
            <a:pPr marL="257175" indent="-257175">
              <a:lnSpc>
                <a:spcPct val="150000"/>
              </a:lnSpc>
              <a:buFont typeface="+mj-lt"/>
              <a:buAutoNum type="arabicPeriod"/>
            </a:pPr>
            <a:r>
              <a:rPr lang="lv-LV" sz="1400" b="1" dirty="0" smtClean="0">
                <a:latin typeface="Arial" panose="020B0604020202020204" pitchFamily="34" charset="0"/>
                <a:ea typeface="Times New Roman" panose="02020603050405020304" pitchFamily="18" charset="0"/>
              </a:rPr>
              <a:t>Iedzīvotāju un pārējo iesaistīto pušu līdzdalība procedūrās</a:t>
            </a:r>
            <a:endParaRPr lang="de-DE" sz="1400" b="1" dirty="0">
              <a:latin typeface="Times New Roman" panose="02020603050405020304" pitchFamily="18" charset="0"/>
              <a:ea typeface="Times New Roman" panose="02020603050405020304" pitchFamily="18" charset="0"/>
            </a:endParaRPr>
          </a:p>
          <a:p>
            <a:pPr marL="557213" lvl="1" indent="-214313">
              <a:lnSpc>
                <a:spcPct val="150000"/>
              </a:lnSpc>
              <a:buFont typeface="+mj-lt"/>
              <a:buAutoNum type="alphaLcPeriod"/>
            </a:pPr>
            <a:r>
              <a:rPr lang="lv-LV" sz="1400" dirty="0" smtClean="0">
                <a:latin typeface="Arial" panose="020B0604020202020204" pitchFamily="34" charset="0"/>
                <a:ea typeface="Times New Roman" panose="02020603050405020304" pitchFamily="18" charset="0"/>
              </a:rPr>
              <a:t>Agrīna, pārredzama un skaidra komunikācija</a:t>
            </a:r>
            <a:endParaRPr lang="lv-LV" sz="1400" dirty="0" smtClean="0">
              <a:latin typeface="Times New Roman" panose="02020603050405020304" pitchFamily="18" charset="0"/>
              <a:ea typeface="Times New Roman" panose="02020603050405020304" pitchFamily="18" charset="0"/>
            </a:endParaRPr>
          </a:p>
          <a:p>
            <a:pPr marL="557213" lvl="1" indent="-214313">
              <a:lnSpc>
                <a:spcPct val="150000"/>
              </a:lnSpc>
              <a:buFont typeface="+mj-lt"/>
              <a:buAutoNum type="alphaLcPeriod"/>
            </a:pPr>
            <a:r>
              <a:rPr lang="lv-LV" sz="1400" dirty="0" smtClean="0">
                <a:latin typeface="Arial" panose="020B0604020202020204" pitchFamily="34" charset="0"/>
                <a:ea typeface="Times New Roman" panose="02020603050405020304" pitchFamily="18" charset="0"/>
              </a:rPr>
              <a:t>Efektīva neformālā līdzdalība </a:t>
            </a:r>
            <a:endParaRPr lang="lv-LV" sz="1400" dirty="0" smtClean="0">
              <a:latin typeface="Times New Roman" panose="02020603050405020304" pitchFamily="18" charset="0"/>
              <a:ea typeface="Times New Roman" panose="02020603050405020304" pitchFamily="18" charset="0"/>
            </a:endParaRPr>
          </a:p>
          <a:p>
            <a:pPr marL="257175" indent="-257175">
              <a:lnSpc>
                <a:spcPct val="150000"/>
              </a:lnSpc>
              <a:buFont typeface="+mj-lt"/>
              <a:buAutoNum type="arabicPeriod"/>
            </a:pPr>
            <a:r>
              <a:rPr lang="lv-LV" sz="1400" b="1" dirty="0" smtClean="0">
                <a:latin typeface="Arial" panose="020B0604020202020204" pitchFamily="34" charset="0"/>
                <a:ea typeface="Times New Roman" panose="02020603050405020304" pitchFamily="18" charset="0"/>
              </a:rPr>
              <a:t>Ietekme uz ainavu, savvaļas dzīvi, </a:t>
            </a:r>
            <a:r>
              <a:rPr lang="lv-LV" sz="1400" b="1" dirty="0" err="1" smtClean="0">
                <a:latin typeface="Arial" panose="020B0604020202020204" pitchFamily="34" charset="0"/>
                <a:ea typeface="Times New Roman" panose="02020603050405020304" pitchFamily="18" charset="0"/>
              </a:rPr>
              <a:t>biodaudzveidību</a:t>
            </a:r>
            <a:endParaRPr lang="en-US" sz="1400" b="1" dirty="0">
              <a:latin typeface="Arial" panose="020B0604020202020204" pitchFamily="34" charset="0"/>
              <a:ea typeface="Times New Roman" panose="02020603050405020304" pitchFamily="18" charset="0"/>
            </a:endParaRPr>
          </a:p>
          <a:p>
            <a:pPr marL="557213" lvl="1" indent="-214313">
              <a:lnSpc>
                <a:spcPct val="150000"/>
              </a:lnSpc>
              <a:buFont typeface="+mj-lt"/>
              <a:buAutoNum type="alphaLcPeriod"/>
            </a:pPr>
            <a:r>
              <a:rPr lang="en-US" sz="1400" dirty="0" err="1" smtClean="0">
                <a:latin typeface="Arial" panose="020B0604020202020204" pitchFamily="34" charset="0"/>
                <a:ea typeface="Times New Roman" panose="02020603050405020304" pitchFamily="18" charset="0"/>
              </a:rPr>
              <a:t>Minimiz</a:t>
            </a:r>
            <a:r>
              <a:rPr lang="lv-LV" sz="1400" dirty="0" smtClean="0">
                <a:latin typeface="Arial" panose="020B0604020202020204" pitchFamily="34" charset="0"/>
                <a:ea typeface="Times New Roman" panose="02020603050405020304" pitchFamily="18" charset="0"/>
              </a:rPr>
              <a:t>ēta ietekme uz ainavu </a:t>
            </a:r>
            <a:endParaRPr lang="de-DE" sz="1400" dirty="0">
              <a:latin typeface="Times New Roman" panose="02020603050405020304" pitchFamily="18" charset="0"/>
              <a:ea typeface="Times New Roman" panose="02020603050405020304" pitchFamily="18" charset="0"/>
            </a:endParaRPr>
          </a:p>
          <a:p>
            <a:pPr marL="557213" lvl="1" indent="-214313">
              <a:lnSpc>
                <a:spcPct val="150000"/>
              </a:lnSpc>
              <a:buFont typeface="+mj-lt"/>
              <a:buAutoNum type="alphaLcPeriod"/>
            </a:pPr>
            <a:r>
              <a:rPr lang="en-US" sz="1400" dirty="0" err="1" smtClean="0">
                <a:latin typeface="Arial" panose="020B0604020202020204" pitchFamily="34" charset="0"/>
                <a:ea typeface="Times New Roman" panose="02020603050405020304" pitchFamily="18" charset="0"/>
              </a:rPr>
              <a:t>Minimiz</a:t>
            </a:r>
            <a:r>
              <a:rPr lang="lv-LV" sz="1400" dirty="0" smtClean="0">
                <a:latin typeface="Arial" panose="020B0604020202020204" pitchFamily="34" charset="0"/>
                <a:ea typeface="Times New Roman" panose="02020603050405020304" pitchFamily="18" charset="0"/>
              </a:rPr>
              <a:t>ēta ietekme uz savvaļas dabu un </a:t>
            </a:r>
            <a:r>
              <a:rPr lang="lv-LV" sz="1400" dirty="0" err="1" smtClean="0">
                <a:latin typeface="Arial" panose="020B0604020202020204" pitchFamily="34" charset="0"/>
                <a:ea typeface="Times New Roman" panose="02020603050405020304" pitchFamily="18" charset="0"/>
              </a:rPr>
              <a:t>biodaudzveidību</a:t>
            </a:r>
            <a:r>
              <a:rPr lang="lv-LV" sz="1400" dirty="0" smtClean="0">
                <a:latin typeface="Arial" panose="020B0604020202020204" pitchFamily="34" charset="0"/>
                <a:ea typeface="Times New Roman" panose="02020603050405020304" pitchFamily="18" charset="0"/>
              </a:rPr>
              <a:t> </a:t>
            </a:r>
            <a:endParaRPr lang="de-DE" sz="1400" dirty="0" smtClean="0">
              <a:latin typeface="Times New Roman" panose="02020603050405020304" pitchFamily="18" charset="0"/>
              <a:ea typeface="Times New Roman" panose="02020603050405020304" pitchFamily="18" charset="0"/>
            </a:endParaRPr>
          </a:p>
          <a:p>
            <a:pPr marL="257175" indent="-257175">
              <a:lnSpc>
                <a:spcPct val="150000"/>
              </a:lnSpc>
              <a:buFont typeface="+mj-lt"/>
              <a:buAutoNum type="arabicPeriod"/>
            </a:pPr>
            <a:r>
              <a:rPr lang="lv-LV" sz="1400" b="1" dirty="0" smtClean="0">
                <a:latin typeface="Arial" panose="020B0604020202020204" pitchFamily="34" charset="0"/>
                <a:cs typeface="Arial" panose="020B0604020202020204" pitchFamily="34" charset="0"/>
              </a:rPr>
              <a:t>Uzticība projekta attīstītājiem </a:t>
            </a:r>
            <a:endParaRPr lang="de-DE" sz="1400" b="1" dirty="0">
              <a:latin typeface="Arial" panose="020B0604020202020204" pitchFamily="34" charset="0"/>
              <a:ea typeface="Times New Roman" panose="02020603050405020304" pitchFamily="18" charset="0"/>
              <a:cs typeface="Arial" panose="020B0604020202020204" pitchFamily="34" charset="0"/>
            </a:endParaRPr>
          </a:p>
          <a:p>
            <a:pPr marL="557213" lvl="1" indent="-214313">
              <a:lnSpc>
                <a:spcPct val="150000"/>
              </a:lnSpc>
              <a:buFont typeface="+mj-lt"/>
              <a:buAutoNum type="alphaLcPeriod"/>
            </a:pPr>
            <a:r>
              <a:rPr lang="en-US" sz="1400" dirty="0" smtClean="0">
                <a:latin typeface="Arial" panose="020B0604020202020204" pitchFamily="34" charset="0"/>
                <a:ea typeface="Times New Roman" panose="02020603050405020304" pitchFamily="18" charset="0"/>
                <a:cs typeface="Arial" panose="020B0604020202020204" pitchFamily="34" charset="0"/>
              </a:rPr>
              <a:t>Orient</a:t>
            </a:r>
            <a:r>
              <a:rPr lang="lv-LV" sz="1400" dirty="0" err="1" smtClean="0">
                <a:latin typeface="Arial" panose="020B0604020202020204" pitchFamily="34" charset="0"/>
                <a:ea typeface="Times New Roman" panose="02020603050405020304" pitchFamily="18" charset="0"/>
                <a:cs typeface="Arial" panose="020B0604020202020204" pitchFamily="34" charset="0"/>
              </a:rPr>
              <a:t>ācija</a:t>
            </a:r>
            <a:r>
              <a:rPr lang="lv-LV" sz="1400" dirty="0" smtClean="0">
                <a:latin typeface="Arial" panose="020B0604020202020204" pitchFamily="34" charset="0"/>
                <a:ea typeface="Times New Roman" panose="02020603050405020304" pitchFamily="18" charset="0"/>
                <a:cs typeface="Arial" panose="020B0604020202020204" pitchFamily="34" charset="0"/>
              </a:rPr>
              <a:t> uz Kopējo labumu</a:t>
            </a:r>
            <a:r>
              <a:rPr lang="lv-LV" sz="1400" dirty="0">
                <a:latin typeface="Arial" panose="020B0604020202020204" pitchFamily="34" charset="0"/>
                <a:ea typeface="Times New Roman" panose="02020603050405020304" pitchFamily="18" charset="0"/>
                <a:cs typeface="Arial" panose="020B0604020202020204" pitchFamily="34" charset="0"/>
              </a:rPr>
              <a:t> </a:t>
            </a:r>
            <a:r>
              <a:rPr lang="lv-LV" sz="1400" dirty="0" smtClean="0">
                <a:latin typeface="Arial" panose="020B0604020202020204" pitchFamily="34" charset="0"/>
                <a:ea typeface="Times New Roman" panose="02020603050405020304" pitchFamily="18" charset="0"/>
                <a:cs typeface="Arial" panose="020B0604020202020204" pitchFamily="34" charset="0"/>
              </a:rPr>
              <a:t>  b. Brīvprātīgie pasākumi</a:t>
            </a:r>
            <a:endParaRPr lang="de-DE" sz="1400" dirty="0">
              <a:latin typeface="Arial" panose="020B0604020202020204" pitchFamily="34" charset="0"/>
              <a:ea typeface="Times New Roman" panose="02020603050405020304" pitchFamily="18" charset="0"/>
              <a:cs typeface="Arial" panose="020B0604020202020204" pitchFamily="34" charset="0"/>
            </a:endParaRPr>
          </a:p>
          <a:p>
            <a:pPr marL="342900" lvl="1">
              <a:lnSpc>
                <a:spcPct val="150000"/>
              </a:lnSpc>
            </a:pPr>
            <a:endParaRPr lang="en-US" sz="1400" dirty="0">
              <a:solidFill>
                <a:srgbClr val="000000"/>
              </a:solidFill>
              <a:latin typeface="Arial" panose="020B0604020202020204" pitchFamily="34" charset="0"/>
              <a:ea typeface="Times New Roman" panose="02020603050405020304" pitchFamily="18" charset="0"/>
            </a:endParaRPr>
          </a:p>
        </p:txBody>
      </p:sp>
      <p:pic>
        <p:nvPicPr>
          <p:cNvPr id="12" name="Content Placeholder 11"/>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420276" y="1628800"/>
            <a:ext cx="4602480" cy="2644140"/>
          </a:xfrm>
          <a:prstGeom prst="rect">
            <a:avLst/>
          </a:prstGeom>
          <a:noFill/>
        </p:spPr>
      </p:pic>
    </p:spTree>
    <p:extLst>
      <p:ext uri="{BB962C8B-B14F-4D97-AF65-F5344CB8AC3E}">
        <p14:creationId xmlns:p14="http://schemas.microsoft.com/office/powerpoint/2010/main" val="4970777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7300" y="116632"/>
            <a:ext cx="7677148" cy="1143000"/>
          </a:xfrm>
        </p:spPr>
        <p:txBody>
          <a:bodyPr>
            <a:noAutofit/>
          </a:bodyPr>
          <a:lstStyle/>
          <a:p>
            <a:r>
              <a:rPr lang="lv-LV" sz="2800" b="1" dirty="0" smtClean="0">
                <a:solidFill>
                  <a:srgbClr val="004C90"/>
                </a:solidFill>
              </a:rPr>
              <a:t>Pozitīva ietekme uz vietējo ekonomiku</a:t>
            </a:r>
            <a:endParaRPr lang="lv-LV" sz="2800" b="1" dirty="0">
              <a:solidFill>
                <a:srgbClr val="004C9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0911642"/>
              </p:ext>
            </p:extLst>
          </p:nvPr>
        </p:nvGraphicFramePr>
        <p:xfrm>
          <a:off x="395536" y="1772816"/>
          <a:ext cx="8496175" cy="3962400"/>
        </p:xfrm>
        <a:graphic>
          <a:graphicData uri="http://schemas.openxmlformats.org/drawingml/2006/table">
            <a:tbl>
              <a:tblPr firstRow="1" bandRow="1">
                <a:tableStyleId>{5C22544A-7EE6-4342-B048-85BDC9FD1C3A}</a:tableStyleId>
              </a:tblPr>
              <a:tblGrid>
                <a:gridCol w="2159472">
                  <a:extLst>
                    <a:ext uri="{9D8B030D-6E8A-4147-A177-3AD203B41FA5}">
                      <a16:colId xmlns="" xmlns:a16="http://schemas.microsoft.com/office/drawing/2014/main" val="20000"/>
                    </a:ext>
                  </a:extLst>
                </a:gridCol>
                <a:gridCol w="6336703">
                  <a:extLst>
                    <a:ext uri="{9D8B030D-6E8A-4147-A177-3AD203B41FA5}">
                      <a16:colId xmlns="" xmlns:a16="http://schemas.microsoft.com/office/drawing/2014/main" val="20001"/>
                    </a:ext>
                  </a:extLst>
                </a:gridCol>
              </a:tblGrid>
              <a:tr h="370840">
                <a:tc>
                  <a:txBody>
                    <a:bodyPr/>
                    <a:lstStyle/>
                    <a:p>
                      <a:pPr algn="ctr"/>
                      <a:r>
                        <a:rPr lang="lv-LV" sz="2000" dirty="0" err="1" smtClean="0">
                          <a:solidFill>
                            <a:schemeClr val="bg1"/>
                          </a:solidFill>
                        </a:rPr>
                        <a:t>Sub</a:t>
                      </a:r>
                      <a:r>
                        <a:rPr lang="lv-LV" sz="2000" dirty="0" smtClean="0">
                          <a:solidFill>
                            <a:schemeClr val="bg1"/>
                          </a:solidFill>
                        </a:rPr>
                        <a:t>-Principi </a:t>
                      </a:r>
                      <a:endParaRPr lang="lv-LV"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C90"/>
                    </a:solidFill>
                  </a:tcPr>
                </a:tc>
                <a:tc>
                  <a:txBody>
                    <a:bodyPr/>
                    <a:lstStyle/>
                    <a:p>
                      <a:pPr algn="ctr"/>
                      <a:r>
                        <a:rPr lang="lv-LV" sz="2000" dirty="0" smtClean="0">
                          <a:solidFill>
                            <a:schemeClr val="bg1"/>
                          </a:solidFill>
                        </a:rPr>
                        <a:t>Kritēriji</a:t>
                      </a:r>
                      <a:endParaRPr lang="lv-LV"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C90"/>
                    </a:solidFill>
                  </a:tcPr>
                </a:tc>
                <a:extLst>
                  <a:ext uri="{0D108BD9-81ED-4DB2-BD59-A6C34878D82A}">
                    <a16:rowId xmlns="" xmlns:a16="http://schemas.microsoft.com/office/drawing/2014/main" val="10000"/>
                  </a:ext>
                </a:extLst>
              </a:tr>
              <a:tr h="755913">
                <a:tc>
                  <a:txBody>
                    <a:bodyPr/>
                    <a:lstStyle/>
                    <a:p>
                      <a:r>
                        <a:rPr lang="lv-LV" sz="1800" b="1" noProof="0" dirty="0" smtClean="0">
                          <a:solidFill>
                            <a:schemeClr val="tx1"/>
                          </a:solidFill>
                        </a:rPr>
                        <a:t>Vietējo uzņēmumu iesaiste</a:t>
                      </a:r>
                      <a:endParaRPr lang="en-US" sz="1800" b="1" noProof="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285750" indent="-285750">
                        <a:buFont typeface="Arial" panose="020B0604020202020204" pitchFamily="34" charset="0"/>
                        <a:buChar char="•"/>
                      </a:pPr>
                      <a:r>
                        <a:rPr lang="en-US" sz="1800" noProof="0" dirty="0" smtClean="0">
                          <a:solidFill>
                            <a:schemeClr val="tx1"/>
                          </a:solidFill>
                        </a:rPr>
                        <a:t>I</a:t>
                      </a:r>
                      <a:r>
                        <a:rPr lang="lv-LV" sz="1800" noProof="0" dirty="0" err="1" smtClean="0">
                          <a:solidFill>
                            <a:schemeClr val="tx1"/>
                          </a:solidFill>
                        </a:rPr>
                        <a:t>esaistīt</a:t>
                      </a:r>
                      <a:r>
                        <a:rPr lang="lv-LV" sz="1800" noProof="0" dirty="0" smtClean="0">
                          <a:solidFill>
                            <a:schemeClr val="tx1"/>
                          </a:solidFill>
                        </a:rPr>
                        <a:t> </a:t>
                      </a:r>
                      <a:r>
                        <a:rPr lang="lv-LV" sz="1800" b="1" i="1" baseline="0" noProof="0" dirty="0" smtClean="0">
                          <a:solidFill>
                            <a:schemeClr val="tx1"/>
                          </a:solidFill>
                        </a:rPr>
                        <a:t>vietējos uzņēmumus, vietējo darbaspēku </a:t>
                      </a:r>
                      <a:r>
                        <a:rPr lang="lv-LV" sz="1800" baseline="0" noProof="0" dirty="0" smtClean="0">
                          <a:solidFill>
                            <a:schemeClr val="tx1"/>
                          </a:solidFill>
                        </a:rPr>
                        <a:t>un izmantot </a:t>
                      </a:r>
                      <a:r>
                        <a:rPr lang="lv-LV" sz="1800" b="1" i="1" baseline="0" noProof="0" dirty="0" smtClean="0">
                          <a:solidFill>
                            <a:schemeClr val="tx1"/>
                          </a:solidFill>
                        </a:rPr>
                        <a:t>vietējos materiālos </a:t>
                      </a:r>
                      <a:r>
                        <a:rPr lang="lv-LV" sz="1800" baseline="0" noProof="0" dirty="0" smtClean="0">
                          <a:solidFill>
                            <a:schemeClr val="tx1"/>
                          </a:solidFill>
                        </a:rPr>
                        <a:t>visos vēja parka izveides un darbības posmos – plānošana, celtniecība, ekspluatācija, tās pārtraukšana </a:t>
                      </a:r>
                      <a:endParaRPr lang="en-US" sz="1800" noProof="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 xmlns:a16="http://schemas.microsoft.com/office/drawing/2014/main" val="10001"/>
                  </a:ext>
                </a:extLst>
              </a:tr>
              <a:tr h="248528">
                <a:tc>
                  <a:txBody>
                    <a:bodyPr/>
                    <a:lstStyle/>
                    <a:p>
                      <a:r>
                        <a:rPr lang="lv-LV" sz="1800" b="1" noProof="0" dirty="0" smtClean="0">
                          <a:solidFill>
                            <a:schemeClr val="tx1"/>
                          </a:solidFill>
                        </a:rPr>
                        <a:t>Vietējā f</a:t>
                      </a:r>
                      <a:r>
                        <a:rPr lang="en-US" sz="1800" b="1" noProof="0" dirty="0" err="1" smtClean="0">
                          <a:solidFill>
                            <a:schemeClr val="tx1"/>
                          </a:solidFill>
                        </a:rPr>
                        <a:t>inan</a:t>
                      </a:r>
                      <a:r>
                        <a:rPr lang="lv-LV" sz="1800" b="1" noProof="0" dirty="0" smtClean="0">
                          <a:solidFill>
                            <a:schemeClr val="tx1"/>
                          </a:solidFill>
                        </a:rPr>
                        <a:t>sējuma iesaiste</a:t>
                      </a:r>
                      <a:endParaRPr lang="en-US" sz="1800" b="1" noProof="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285750" indent="-285750">
                        <a:buFont typeface="Arial" panose="020B0604020202020204" pitchFamily="34" charset="0"/>
                        <a:buChar char="•"/>
                      </a:pPr>
                      <a:r>
                        <a:rPr lang="lv-LV" sz="1800" noProof="0" dirty="0" smtClean="0">
                          <a:solidFill>
                            <a:schemeClr val="tx1"/>
                          </a:solidFill>
                        </a:rPr>
                        <a:t>Iesaistīt</a:t>
                      </a:r>
                      <a:r>
                        <a:rPr lang="lv-LV" sz="1800" b="1" i="1" baseline="0" noProof="0" dirty="0" smtClean="0">
                          <a:solidFill>
                            <a:schemeClr val="tx1"/>
                          </a:solidFill>
                        </a:rPr>
                        <a:t> vietējās un reģiona finanšu organizācijas </a:t>
                      </a:r>
                      <a:r>
                        <a:rPr lang="lv-LV" sz="1800" baseline="0" noProof="0" dirty="0" smtClean="0">
                          <a:solidFill>
                            <a:schemeClr val="tx1"/>
                          </a:solidFill>
                        </a:rPr>
                        <a:t>projekta finansēšanā (vietējās </a:t>
                      </a:r>
                      <a:r>
                        <a:rPr lang="lv-LV" sz="1800" baseline="0" noProof="0" dirty="0" err="1" smtClean="0">
                          <a:solidFill>
                            <a:schemeClr val="tx1"/>
                          </a:solidFill>
                        </a:rPr>
                        <a:t>krājaizdevu</a:t>
                      </a:r>
                      <a:r>
                        <a:rPr lang="lv-LV" sz="1800" baseline="0" noProof="0" dirty="0" smtClean="0">
                          <a:solidFill>
                            <a:schemeClr val="tx1"/>
                          </a:solidFill>
                        </a:rPr>
                        <a:t> asociācijas, reģionālā bankas, u.c.), ja iespējams </a:t>
                      </a:r>
                      <a:endParaRPr lang="en-US" sz="1800" noProof="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 xmlns:a16="http://schemas.microsoft.com/office/drawing/2014/main" val="10002"/>
                  </a:ext>
                </a:extLst>
              </a:tr>
              <a:tr h="370840">
                <a:tc>
                  <a:txBody>
                    <a:bodyPr/>
                    <a:lstStyle/>
                    <a:p>
                      <a:r>
                        <a:rPr lang="lv-LV" sz="1800" b="1" noProof="0" dirty="0" smtClean="0">
                          <a:solidFill>
                            <a:schemeClr val="tx1"/>
                          </a:solidFill>
                        </a:rPr>
                        <a:t>Sadarbība ar reģionālajiem un pašvaldību</a:t>
                      </a:r>
                      <a:r>
                        <a:rPr lang="lv-LV" sz="1800" b="1" baseline="0" noProof="0" dirty="0" smtClean="0">
                          <a:solidFill>
                            <a:schemeClr val="tx1"/>
                          </a:solidFill>
                        </a:rPr>
                        <a:t> energoapgādes uzņēmumiem</a:t>
                      </a:r>
                      <a:endParaRPr lang="en-US" sz="1800" b="1" noProof="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285750" indent="-285750">
                        <a:buFont typeface="Arial" panose="020B0604020202020204" pitchFamily="34" charset="0"/>
                        <a:buChar char="•"/>
                      </a:pPr>
                      <a:r>
                        <a:rPr lang="en-US" sz="1800" noProof="0" dirty="0" smtClean="0">
                          <a:solidFill>
                            <a:schemeClr val="tx1"/>
                          </a:solidFill>
                        </a:rPr>
                        <a:t>I</a:t>
                      </a:r>
                      <a:r>
                        <a:rPr lang="lv-LV" sz="1800" noProof="0" dirty="0" err="1" smtClean="0">
                          <a:solidFill>
                            <a:schemeClr val="tx1"/>
                          </a:solidFill>
                        </a:rPr>
                        <a:t>esaistīt</a:t>
                      </a:r>
                      <a:r>
                        <a:rPr lang="lv-LV" sz="1800" noProof="0" dirty="0" smtClean="0">
                          <a:solidFill>
                            <a:schemeClr val="tx1"/>
                          </a:solidFill>
                        </a:rPr>
                        <a:t> šos uzņēmumus kā vēja parka uzņēmuma</a:t>
                      </a:r>
                      <a:r>
                        <a:rPr lang="lv-LV" sz="1800" baseline="0" noProof="0" dirty="0" smtClean="0">
                          <a:solidFill>
                            <a:schemeClr val="tx1"/>
                          </a:solidFill>
                        </a:rPr>
                        <a:t> akcionārus (</a:t>
                      </a:r>
                      <a:r>
                        <a:rPr lang="lv-LV" sz="1800" i="1" baseline="0" noProof="0" dirty="0" smtClean="0">
                          <a:solidFill>
                            <a:schemeClr val="tx1"/>
                          </a:solidFill>
                        </a:rPr>
                        <a:t>radīt iespēju piedāvāt iedzīvotājiem un pašvaldībām, kuru teritorijā atradīsies vēja parks, elektrības cenas atlaides un/vai citus energopakalpojumu piedāvājumus</a:t>
                      </a:r>
                      <a:r>
                        <a:rPr lang="lv-LV" sz="1800" baseline="0" noProof="0" dirty="0" smtClean="0">
                          <a:solidFill>
                            <a:schemeClr val="tx1"/>
                          </a:solidFill>
                        </a:rPr>
                        <a:t>)</a:t>
                      </a:r>
                      <a:endParaRPr lang="en-US" sz="1800" noProof="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25375963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7300" y="116632"/>
            <a:ext cx="7677148" cy="1143000"/>
          </a:xfrm>
        </p:spPr>
        <p:txBody>
          <a:bodyPr>
            <a:normAutofit/>
          </a:bodyPr>
          <a:lstStyle/>
          <a:p>
            <a:r>
              <a:rPr lang="lv-LV" sz="2800" b="1" dirty="0" smtClean="0">
                <a:solidFill>
                  <a:srgbClr val="004C90"/>
                </a:solidFill>
              </a:rPr>
              <a:t>Finansiālā līdzdalība</a:t>
            </a:r>
            <a:endParaRPr lang="lv-LV" sz="2800" b="1" dirty="0">
              <a:solidFill>
                <a:srgbClr val="004C9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44567252"/>
              </p:ext>
            </p:extLst>
          </p:nvPr>
        </p:nvGraphicFramePr>
        <p:xfrm>
          <a:off x="107504" y="1556792"/>
          <a:ext cx="8928991" cy="5440144"/>
        </p:xfrm>
        <a:graphic>
          <a:graphicData uri="http://schemas.openxmlformats.org/drawingml/2006/table">
            <a:tbl>
              <a:tblPr firstRow="1" bandRow="1">
                <a:tableStyleId>{5C22544A-7EE6-4342-B048-85BDC9FD1C3A}</a:tableStyleId>
              </a:tblPr>
              <a:tblGrid>
                <a:gridCol w="1584176">
                  <a:extLst>
                    <a:ext uri="{9D8B030D-6E8A-4147-A177-3AD203B41FA5}">
                      <a16:colId xmlns="" xmlns:a16="http://schemas.microsoft.com/office/drawing/2014/main" val="20000"/>
                    </a:ext>
                  </a:extLst>
                </a:gridCol>
                <a:gridCol w="7344815">
                  <a:extLst>
                    <a:ext uri="{9D8B030D-6E8A-4147-A177-3AD203B41FA5}">
                      <a16:colId xmlns="" xmlns:a16="http://schemas.microsoft.com/office/drawing/2014/main" val="20001"/>
                    </a:ext>
                  </a:extLst>
                </a:gridCol>
              </a:tblGrid>
              <a:tr h="446864">
                <a:tc>
                  <a:txBody>
                    <a:bodyPr/>
                    <a:lstStyle/>
                    <a:p>
                      <a:pPr algn="ctr"/>
                      <a:r>
                        <a:rPr lang="lv-LV" sz="2000" dirty="0" err="1" smtClean="0">
                          <a:solidFill>
                            <a:schemeClr val="bg1"/>
                          </a:solidFill>
                        </a:rPr>
                        <a:t>Sub</a:t>
                      </a:r>
                      <a:r>
                        <a:rPr lang="lv-LV" sz="2000" dirty="0" smtClean="0">
                          <a:solidFill>
                            <a:schemeClr val="bg1"/>
                          </a:solidFill>
                        </a:rPr>
                        <a:t>-Principi </a:t>
                      </a:r>
                      <a:endParaRPr lang="lv-LV"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C90"/>
                    </a:solidFill>
                  </a:tcPr>
                </a:tc>
                <a:tc>
                  <a:txBody>
                    <a:bodyPr/>
                    <a:lstStyle/>
                    <a:p>
                      <a:pPr algn="ctr"/>
                      <a:r>
                        <a:rPr lang="lv-LV" sz="2000" dirty="0" smtClean="0">
                          <a:solidFill>
                            <a:schemeClr val="bg1"/>
                          </a:solidFill>
                        </a:rPr>
                        <a:t>Kritēriji</a:t>
                      </a:r>
                      <a:endParaRPr lang="lv-LV"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C90"/>
                    </a:solidFill>
                  </a:tcPr>
                </a:tc>
                <a:extLst>
                  <a:ext uri="{0D108BD9-81ED-4DB2-BD59-A6C34878D82A}">
                    <a16:rowId xmlns="" xmlns:a16="http://schemas.microsoft.com/office/drawing/2014/main" val="10000"/>
                  </a:ext>
                </a:extLst>
              </a:tr>
              <a:tr h="1569360">
                <a:tc>
                  <a:txBody>
                    <a:bodyPr/>
                    <a:lstStyle/>
                    <a:p>
                      <a:r>
                        <a:rPr lang="lv-LV" sz="1800" b="1" dirty="0" smtClean="0">
                          <a:solidFill>
                            <a:schemeClr val="tx1"/>
                          </a:solidFill>
                        </a:rPr>
                        <a:t>Aktīvā finansiālā</a:t>
                      </a:r>
                      <a:r>
                        <a:rPr lang="lv-LV" sz="1800" b="1" baseline="0" dirty="0" smtClean="0">
                          <a:solidFill>
                            <a:schemeClr val="tx1"/>
                          </a:solidFill>
                        </a:rPr>
                        <a:t> līdzdalība </a:t>
                      </a:r>
                      <a:endParaRPr lang="lv-LV" sz="18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285750" indent="-285750">
                        <a:spcBef>
                          <a:spcPts val="600"/>
                        </a:spcBef>
                        <a:spcAft>
                          <a:spcPts val="600"/>
                        </a:spcAft>
                        <a:buFont typeface="Arial" panose="020B0604020202020204" pitchFamily="34" charset="0"/>
                        <a:buChar char="•"/>
                      </a:pPr>
                      <a:r>
                        <a:rPr lang="lv-LV" sz="1600" dirty="0" smtClean="0">
                          <a:solidFill>
                            <a:schemeClr val="tx1"/>
                          </a:solidFill>
                        </a:rPr>
                        <a:t>Piedāvāta </a:t>
                      </a:r>
                      <a:r>
                        <a:rPr lang="lv-LV" sz="1600" b="1" i="1" dirty="0" smtClean="0">
                          <a:solidFill>
                            <a:schemeClr val="tx1"/>
                          </a:solidFill>
                        </a:rPr>
                        <a:t>iespēja</a:t>
                      </a:r>
                      <a:r>
                        <a:rPr lang="lv-LV" sz="1600" dirty="0" smtClean="0">
                          <a:solidFill>
                            <a:schemeClr val="tx1"/>
                          </a:solidFill>
                        </a:rPr>
                        <a:t> līdzdalībai</a:t>
                      </a:r>
                      <a:r>
                        <a:rPr lang="lv-LV" sz="1600" baseline="0" dirty="0" smtClean="0">
                          <a:solidFill>
                            <a:schemeClr val="tx1"/>
                          </a:solidFill>
                        </a:rPr>
                        <a:t>, </a:t>
                      </a:r>
                      <a:r>
                        <a:rPr lang="lv-LV" sz="1600" b="1" i="1" baseline="0" dirty="0" smtClean="0">
                          <a:solidFill>
                            <a:schemeClr val="tx1"/>
                          </a:solidFill>
                        </a:rPr>
                        <a:t>kā akcionāram</a:t>
                      </a:r>
                      <a:r>
                        <a:rPr lang="lv-LV" sz="1600" baseline="0" dirty="0" smtClean="0">
                          <a:solidFill>
                            <a:schemeClr val="tx1"/>
                          </a:solidFill>
                        </a:rPr>
                        <a:t>, vēja parka uzņēmumā </a:t>
                      </a:r>
                      <a:endParaRPr lang="lv-LV" sz="1600" dirty="0">
                        <a:solidFill>
                          <a:schemeClr val="tx1"/>
                        </a:solidFill>
                      </a:endParaRPr>
                    </a:p>
                    <a:p>
                      <a:pPr marL="285750" indent="-285750">
                        <a:spcBef>
                          <a:spcPts val="600"/>
                        </a:spcBef>
                        <a:spcAft>
                          <a:spcPts val="600"/>
                        </a:spcAft>
                        <a:buFont typeface="Arial" panose="020B0604020202020204" pitchFamily="34" charset="0"/>
                        <a:buChar char="•"/>
                      </a:pPr>
                      <a:r>
                        <a:rPr lang="lv-LV" sz="1600" b="1" i="1" baseline="0" dirty="0" smtClean="0">
                          <a:solidFill>
                            <a:schemeClr val="tx1"/>
                          </a:solidFill>
                        </a:rPr>
                        <a:t>Zemas akcijas cenas </a:t>
                      </a:r>
                      <a:r>
                        <a:rPr lang="de-DE" sz="1600" b="1" i="1" baseline="0" dirty="0" smtClean="0">
                          <a:solidFill>
                            <a:schemeClr val="tx1"/>
                          </a:solidFill>
                        </a:rPr>
                        <a:t>(</a:t>
                      </a:r>
                      <a:r>
                        <a:rPr lang="lv-LV" sz="1600" b="1" i="1" baseline="0" dirty="0" smtClean="0">
                          <a:solidFill>
                            <a:schemeClr val="tx1"/>
                          </a:solidFill>
                        </a:rPr>
                        <a:t>nodrošināta pieejamība plašam iedzīvotāju lokam) </a:t>
                      </a:r>
                      <a:endParaRPr lang="lv-LV" sz="1600" baseline="0" dirty="0">
                        <a:solidFill>
                          <a:schemeClr val="tx1"/>
                        </a:solidFill>
                      </a:endParaRPr>
                    </a:p>
                    <a:p>
                      <a:pPr marL="285750" indent="-285750">
                        <a:spcBef>
                          <a:spcPts val="600"/>
                        </a:spcBef>
                        <a:spcAft>
                          <a:spcPts val="600"/>
                        </a:spcAft>
                        <a:buFont typeface="Arial" panose="020B0604020202020204" pitchFamily="34" charset="0"/>
                        <a:buChar char="•"/>
                      </a:pPr>
                      <a:r>
                        <a:rPr lang="lv-LV" sz="1600" b="1" i="1" baseline="0" dirty="0" smtClean="0">
                          <a:solidFill>
                            <a:schemeClr val="tx1"/>
                          </a:solidFill>
                        </a:rPr>
                        <a:t>Iedzīvotāju atbildība ir ierobežota ar viņu veikto finanšu ieguldījumu vēja parka uzņēmumā</a:t>
                      </a:r>
                      <a:endParaRPr lang="lv-LV"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 xmlns:a16="http://schemas.microsoft.com/office/drawing/2014/main" val="10001"/>
                  </a:ext>
                </a:extLst>
              </a:tr>
              <a:tr h="2903638">
                <a:tc>
                  <a:txBody>
                    <a:bodyPr/>
                    <a:lstStyle/>
                    <a:p>
                      <a:r>
                        <a:rPr lang="lv-LV" sz="1800" b="1" dirty="0" smtClean="0">
                          <a:solidFill>
                            <a:schemeClr val="tx1"/>
                          </a:solidFill>
                        </a:rPr>
                        <a:t>Pasīvā finansiālā līdzdalība</a:t>
                      </a:r>
                      <a:endParaRPr lang="lv-LV" sz="18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285750" indent="-285750">
                        <a:spcBef>
                          <a:spcPts val="400"/>
                        </a:spcBef>
                        <a:spcAft>
                          <a:spcPts val="400"/>
                        </a:spcAft>
                        <a:buFont typeface="Arial" panose="020B0604020202020204" pitchFamily="34" charset="0"/>
                        <a:buChar char="•"/>
                      </a:pPr>
                      <a:r>
                        <a:rPr lang="lv-LV" sz="1600" b="1" i="1" dirty="0" smtClean="0">
                          <a:solidFill>
                            <a:schemeClr val="tx1"/>
                          </a:solidFill>
                        </a:rPr>
                        <a:t>Zemes kopfonda</a:t>
                      </a:r>
                      <a:r>
                        <a:rPr lang="lv-LV" sz="1600" b="1" i="1" baseline="0" dirty="0" smtClean="0">
                          <a:solidFill>
                            <a:schemeClr val="tx1"/>
                          </a:solidFill>
                        </a:rPr>
                        <a:t> iznomāšanas </a:t>
                      </a:r>
                      <a:r>
                        <a:rPr lang="lv-LV" sz="1600" b="1" i="1" dirty="0" smtClean="0">
                          <a:solidFill>
                            <a:schemeClr val="tx1"/>
                          </a:solidFill>
                        </a:rPr>
                        <a:t>modeļi</a:t>
                      </a:r>
                      <a:r>
                        <a:rPr lang="lv-LV" sz="1600" b="1" i="1" baseline="0" dirty="0" smtClean="0">
                          <a:solidFill>
                            <a:schemeClr val="tx1"/>
                          </a:solidFill>
                        </a:rPr>
                        <a:t> </a:t>
                      </a:r>
                      <a:r>
                        <a:rPr lang="lv-LV" sz="1600" b="0" i="0" baseline="0" dirty="0" smtClean="0">
                          <a:solidFill>
                            <a:schemeClr val="tx1"/>
                          </a:solidFill>
                        </a:rPr>
                        <a:t>, kas nodrošina g</a:t>
                      </a:r>
                      <a:r>
                        <a:rPr lang="lv-LV" sz="1600" dirty="0" smtClean="0">
                          <a:solidFill>
                            <a:schemeClr val="tx1"/>
                          </a:solidFill>
                        </a:rPr>
                        <a:t>odīgu</a:t>
                      </a:r>
                      <a:r>
                        <a:rPr lang="lv-LV" sz="1600" baseline="0" dirty="0" smtClean="0">
                          <a:solidFill>
                            <a:schemeClr val="tx1"/>
                          </a:solidFill>
                        </a:rPr>
                        <a:t> zemes nomas maksājumu sadali starp visiem zemes īpašniekiem, kurus ietekmē vēja parks. </a:t>
                      </a:r>
                    </a:p>
                    <a:p>
                      <a:pPr marL="285750" indent="-285750">
                        <a:spcBef>
                          <a:spcPts val="400"/>
                        </a:spcBef>
                        <a:spcAft>
                          <a:spcPts val="400"/>
                        </a:spcAft>
                        <a:buFont typeface="Arial" panose="020B0604020202020204" pitchFamily="34" charset="0"/>
                        <a:buChar char="•"/>
                      </a:pPr>
                      <a:r>
                        <a:rPr lang="lv-LV" sz="1600" baseline="0" dirty="0" smtClean="0">
                          <a:solidFill>
                            <a:schemeClr val="tx1"/>
                          </a:solidFill>
                        </a:rPr>
                        <a:t>Vēja parku «uzņemošā» pašvaldība gūst </a:t>
                      </a:r>
                      <a:r>
                        <a:rPr lang="lv-LV" sz="1600" u="sng" baseline="0" dirty="0" smtClean="0">
                          <a:solidFill>
                            <a:schemeClr val="tx1"/>
                          </a:solidFill>
                        </a:rPr>
                        <a:t>nozīmīgu</a:t>
                      </a:r>
                      <a:r>
                        <a:rPr lang="lv-LV" sz="1600" baseline="0" dirty="0" smtClean="0">
                          <a:solidFill>
                            <a:schemeClr val="tx1"/>
                          </a:solidFill>
                        </a:rPr>
                        <a:t> ieguvumu no vēja parka veiktajiem </a:t>
                      </a:r>
                      <a:r>
                        <a:rPr lang="lv-LV" sz="1600" b="1" i="1" baseline="0" dirty="0" smtClean="0">
                          <a:solidFill>
                            <a:schemeClr val="tx1"/>
                          </a:solidFill>
                        </a:rPr>
                        <a:t>nodokļu maksājumiem</a:t>
                      </a:r>
                      <a:endParaRPr lang="lv-LV" sz="1600" b="1" i="1" baseline="0" dirty="0">
                        <a:solidFill>
                          <a:schemeClr val="tx1"/>
                        </a:solidFill>
                      </a:endParaRPr>
                    </a:p>
                    <a:p>
                      <a:pPr marL="285750" indent="-285750">
                        <a:spcBef>
                          <a:spcPts val="400"/>
                        </a:spcBef>
                        <a:spcAft>
                          <a:spcPts val="400"/>
                        </a:spcAft>
                        <a:buFont typeface="Arial" panose="020B0604020202020204" pitchFamily="34" charset="0"/>
                        <a:buChar char="•"/>
                      </a:pPr>
                      <a:r>
                        <a:rPr lang="lv-LV" sz="1600" baseline="0" dirty="0" smtClean="0">
                          <a:solidFill>
                            <a:schemeClr val="tx1"/>
                          </a:solidFill>
                        </a:rPr>
                        <a:t>Vēja parku «uzņemošā» pašvaldība / vietējā kopiena gūst ieguvumu no </a:t>
                      </a:r>
                      <a:r>
                        <a:rPr lang="lv-LV" sz="1600" b="1" i="1" baseline="0" dirty="0" smtClean="0">
                          <a:solidFill>
                            <a:schemeClr val="tx1"/>
                          </a:solidFill>
                        </a:rPr>
                        <a:t>vēja parka uzņēmuma brīvprātīgi veiktajiem maksājumiem </a:t>
                      </a:r>
                      <a:r>
                        <a:rPr lang="lv-LV" sz="1600" baseline="0" dirty="0" smtClean="0">
                          <a:solidFill>
                            <a:schemeClr val="tx1"/>
                          </a:solidFill>
                        </a:rPr>
                        <a:t>(</a:t>
                      </a:r>
                      <a:r>
                        <a:rPr lang="lv-LV" sz="1600" i="1" baseline="0" dirty="0" smtClean="0">
                          <a:solidFill>
                            <a:schemeClr val="tx1"/>
                          </a:solidFill>
                        </a:rPr>
                        <a:t>piem., noteikts procents no parka gada ieņēmumiem tiek nodots vietējās bezpeļņas sabiedriskās organizācijas vai fonda rīcībā kopienai nozīmīgu projektu īstenošanai</a:t>
                      </a:r>
                      <a:r>
                        <a:rPr lang="lv-LV" sz="1600" baseline="0" dirty="0" smtClean="0">
                          <a:solidFill>
                            <a:schemeClr val="tx1"/>
                          </a:solidFill>
                        </a:rPr>
                        <a:t>) </a:t>
                      </a:r>
                    </a:p>
                    <a:p>
                      <a:pPr marL="285750" indent="-285750">
                        <a:spcBef>
                          <a:spcPts val="400"/>
                        </a:spcBef>
                        <a:spcAft>
                          <a:spcPts val="400"/>
                        </a:spcAft>
                        <a:buFont typeface="Arial" panose="020B0604020202020204" pitchFamily="34" charset="0"/>
                        <a:buChar char="•"/>
                      </a:pPr>
                      <a:r>
                        <a:rPr lang="lv-LV" sz="1600" b="1" i="1" baseline="0" dirty="0" smtClean="0">
                          <a:solidFill>
                            <a:schemeClr val="tx1"/>
                          </a:solidFill>
                        </a:rPr>
                        <a:t>Īpaša elektrības cena/atlaide </a:t>
                      </a:r>
                      <a:r>
                        <a:rPr lang="lv-LV" sz="1600" b="0" i="1" baseline="0" dirty="0" smtClean="0">
                          <a:solidFill>
                            <a:schemeClr val="tx1"/>
                          </a:solidFill>
                        </a:rPr>
                        <a:t>vietējiem iedzīvotājiem un citām iesaistītajām pusēm</a:t>
                      </a:r>
                      <a:r>
                        <a:rPr lang="lv-LV" sz="1600" b="0" i="0" baseline="0" dirty="0" smtClean="0">
                          <a:solidFill>
                            <a:schemeClr val="tx1"/>
                          </a:solidFill>
                        </a:rPr>
                        <a:t> </a:t>
                      </a:r>
                    </a:p>
                    <a:p>
                      <a:pPr marL="285750" indent="-285750">
                        <a:spcBef>
                          <a:spcPts val="400"/>
                        </a:spcBef>
                        <a:spcAft>
                          <a:spcPts val="400"/>
                        </a:spcAft>
                        <a:buFont typeface="Arial" panose="020B0604020202020204" pitchFamily="34" charset="0"/>
                        <a:buChar char="•"/>
                      </a:pPr>
                      <a:r>
                        <a:rPr lang="lv-LV" sz="1600" b="0" i="0" dirty="0" smtClean="0">
                          <a:solidFill>
                            <a:schemeClr val="tx1"/>
                          </a:solidFill>
                        </a:rPr>
                        <a:t>Citi</a:t>
                      </a:r>
                      <a:r>
                        <a:rPr lang="lv-LV" sz="1600" b="0" i="0" baseline="0" dirty="0" smtClean="0">
                          <a:solidFill>
                            <a:schemeClr val="tx1"/>
                          </a:solidFill>
                        </a:rPr>
                        <a:t> mehānismi v</a:t>
                      </a:r>
                      <a:r>
                        <a:rPr lang="lv-LV" sz="1600" b="0" i="0" dirty="0" smtClean="0">
                          <a:solidFill>
                            <a:schemeClr val="tx1"/>
                          </a:solidFill>
                        </a:rPr>
                        <a:t>ēja parka</a:t>
                      </a:r>
                      <a:r>
                        <a:rPr lang="lv-LV" sz="1600" b="0" i="0" baseline="0" dirty="0" smtClean="0">
                          <a:solidFill>
                            <a:schemeClr val="tx1"/>
                          </a:solidFill>
                        </a:rPr>
                        <a:t> ienākumu kopējai izmantošanai, piemēram, </a:t>
                      </a:r>
                      <a:r>
                        <a:rPr lang="lv-LV" sz="1600" b="1" i="1" baseline="0" dirty="0" smtClean="0">
                          <a:solidFill>
                            <a:schemeClr val="tx1"/>
                          </a:solidFill>
                        </a:rPr>
                        <a:t>kompensācijas pasākumi, vēja parka tieši veikti vietējās infrastruktūras izveides/uzlabošanas projekti.</a:t>
                      </a:r>
                      <a:endParaRPr lang="lv-LV" sz="1600" b="0" i="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35925573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v-LV" b="1" dirty="0"/>
              <a:t>Brandenburgas federālā zeme: </a:t>
            </a:r>
            <a:br>
              <a:rPr lang="lv-LV" b="1" dirty="0"/>
            </a:br>
            <a:r>
              <a:rPr lang="lv-LV" b="1" dirty="0"/>
              <a:t>Likums par īpašās nodevas maksājumu pašvaldībām</a:t>
            </a:r>
            <a:endParaRPr lang="lv-LV" dirty="0"/>
          </a:p>
        </p:txBody>
      </p:sp>
      <p:sp>
        <p:nvSpPr>
          <p:cNvPr id="3" name="Content Placeholder 2"/>
          <p:cNvSpPr>
            <a:spLocks noGrp="1"/>
          </p:cNvSpPr>
          <p:nvPr>
            <p:ph idx="1"/>
          </p:nvPr>
        </p:nvSpPr>
        <p:spPr>
          <a:xfrm>
            <a:off x="467544" y="1628800"/>
            <a:ext cx="8229600" cy="5112568"/>
          </a:xfrm>
        </p:spPr>
        <p:txBody>
          <a:bodyPr>
            <a:normAutofit fontScale="55000" lnSpcReduction="20000"/>
          </a:bodyPr>
          <a:lstStyle/>
          <a:p>
            <a:r>
              <a:rPr lang="lv-LV" sz="3100" dirty="0"/>
              <a:t>pieņemts 2019.gada jūnijā,</a:t>
            </a:r>
          </a:p>
          <a:p>
            <a:r>
              <a:rPr lang="lv-LV" sz="3100" dirty="0"/>
              <a:t>jaunajiem projektiem ir jāmaksā </a:t>
            </a:r>
            <a:r>
              <a:rPr lang="lv-LV" sz="3100" dirty="0" smtClean="0"/>
              <a:t>ikgadējs </a:t>
            </a:r>
            <a:r>
              <a:rPr lang="lv-LV" sz="3100" dirty="0"/>
              <a:t>maksājums tām </a:t>
            </a:r>
            <a:r>
              <a:rPr lang="lv-LV" sz="3100" b="1" dirty="0"/>
              <a:t>pašvaldībām, kuru teritorija pilnībā vai daļēji atrodas 3 km attālumā no turbīnas atrašanās vietas</a:t>
            </a:r>
          </a:p>
          <a:p>
            <a:r>
              <a:rPr lang="lv-LV" sz="3100" b="1" dirty="0"/>
              <a:t>nodeva ir 10’000 EUR gadā par katru vēja turbīnu,</a:t>
            </a:r>
          </a:p>
          <a:p>
            <a:r>
              <a:rPr lang="lv-LV" sz="3100" dirty="0"/>
              <a:t>Ja tiesības pretendēt ir vairākām pašvaldībām, maksājums tiek proporcionāli sadalīts, balstoties uz pašvaldību teritorijas daļām.</a:t>
            </a:r>
          </a:p>
          <a:p>
            <a:r>
              <a:rPr lang="lv-LV" sz="3100" dirty="0"/>
              <a:t>uz šiem ieņēmumiem neattiecas pašvaldību finanšu izlīdzināšanas noteikumi</a:t>
            </a:r>
          </a:p>
          <a:p>
            <a:r>
              <a:rPr lang="lv-LV" sz="3100" dirty="0"/>
              <a:t>pašvaldību pienākums ir izmantot šos ieņēmumus tikai tādiem pasākumiem, kuri veicina vēja parka </a:t>
            </a:r>
            <a:r>
              <a:rPr lang="lv-LV" sz="3100" dirty="0" err="1"/>
              <a:t>akceptējamību</a:t>
            </a:r>
            <a:r>
              <a:rPr lang="lv-LV" sz="3100" dirty="0"/>
              <a:t> vietējā kopienā un parādot šo pasākumu finansēšanu no vēja parka </a:t>
            </a:r>
            <a:r>
              <a:rPr lang="lv-LV" sz="3100" dirty="0" smtClean="0"/>
              <a:t>maksājuma:</a:t>
            </a:r>
            <a:endParaRPr lang="lv-LV" sz="3100" dirty="0"/>
          </a:p>
          <a:p>
            <a:pPr marL="731520">
              <a:buFont typeface="Wingdings" panose="05000000000000000000" pitchFamily="2" charset="2"/>
              <a:buChar char="Ø"/>
            </a:pPr>
            <a:r>
              <a:rPr lang="lv-LV" sz="3100" dirty="0"/>
              <a:t>	</a:t>
            </a:r>
            <a:r>
              <a:rPr lang="lv-LV" sz="3100" dirty="0" smtClean="0"/>
              <a:t>ainavas kompensācija,</a:t>
            </a:r>
          </a:p>
          <a:p>
            <a:pPr marL="731520">
              <a:buFont typeface="Wingdings" panose="05000000000000000000" pitchFamily="2" charset="2"/>
              <a:buChar char="Ø"/>
            </a:pPr>
            <a:r>
              <a:rPr lang="lv-LV" sz="3100" dirty="0" smtClean="0"/>
              <a:t>vietējās </a:t>
            </a:r>
            <a:r>
              <a:rPr lang="lv-LV" sz="3100" dirty="0"/>
              <a:t>infrastruktūras </a:t>
            </a:r>
            <a:r>
              <a:rPr lang="lv-LV" sz="3100" dirty="0" smtClean="0"/>
              <a:t>attīstība</a:t>
            </a:r>
          </a:p>
          <a:p>
            <a:pPr marL="731520">
              <a:buFont typeface="Wingdings" panose="05000000000000000000" pitchFamily="2" charset="2"/>
              <a:buChar char="Ø"/>
            </a:pPr>
            <a:r>
              <a:rPr lang="lv-LV" sz="3100" dirty="0" smtClean="0"/>
              <a:t>atbalsts </a:t>
            </a:r>
            <a:r>
              <a:rPr lang="lv-LV" sz="3100" dirty="0"/>
              <a:t>vietējiem pasākumiem, kultūras pasākumiem, sociālajiem pasākumiem, arī vietējās </a:t>
            </a:r>
            <a:r>
              <a:rPr lang="lv-LV" sz="3100" dirty="0" smtClean="0"/>
              <a:t>uzņēmējdarbības </a:t>
            </a:r>
            <a:r>
              <a:rPr lang="lv-LV" sz="3100" dirty="0"/>
              <a:t>pasākumiem, </a:t>
            </a:r>
          </a:p>
          <a:p>
            <a:pPr marL="731520">
              <a:buFont typeface="Wingdings" panose="05000000000000000000" pitchFamily="2" charset="2"/>
              <a:buChar char="Ø"/>
            </a:pPr>
            <a:r>
              <a:rPr lang="lv-LV" sz="3100" dirty="0" smtClean="0"/>
              <a:t>informācija </a:t>
            </a:r>
            <a:r>
              <a:rPr lang="lv-LV" sz="3100" dirty="0"/>
              <a:t>par atjaunojamo resursu tehnoloģiju izmantošanas iespējām.</a:t>
            </a:r>
          </a:p>
          <a:p>
            <a:pPr marL="0" indent="0">
              <a:buNone/>
            </a:pPr>
            <a:endParaRPr lang="lv-LV" sz="3100" dirty="0"/>
          </a:p>
          <a:p>
            <a:pPr marL="0" indent="0">
              <a:buNone/>
            </a:pPr>
            <a:r>
              <a:rPr lang="lv-LV" sz="3100" i="1" dirty="0"/>
              <a:t>Kā risks tiek atzīts: tā kā nav izstrādāta vienota pieeja par šāda veida maksājumiem Vācijas nacionālajā līmenī, šis maksājums var mazināt jauno Brandenburgas vēja parku konkurētspēju Vācijas nacionālajās atjaunojamo resursu elektrības izsolēs</a:t>
            </a:r>
          </a:p>
          <a:p>
            <a:endParaRPr lang="lv-LV" dirty="0"/>
          </a:p>
        </p:txBody>
      </p:sp>
    </p:spTree>
    <p:extLst>
      <p:ext uri="{BB962C8B-B14F-4D97-AF65-F5344CB8AC3E}">
        <p14:creationId xmlns:p14="http://schemas.microsoft.com/office/powerpoint/2010/main" val="32444664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434</TotalTime>
  <Words>2588</Words>
  <Application>Microsoft Office PowerPoint</Application>
  <PresentationFormat>On-screen Show (4:3)</PresentationFormat>
  <Paragraphs>293</Paragraphs>
  <Slides>28</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Segoe UI</vt:lpstr>
      <vt:lpstr>Times New Roman</vt:lpstr>
      <vt:lpstr>Wingdings</vt:lpstr>
      <vt:lpstr>Office Theme</vt:lpstr>
      <vt:lpstr>      Vēja parki – labās prakses piemēri un iniciatīvas un mijiedarbība ar vietējo pašvaldību   prezentācija sagatavota, balstoties uz WinWind projekta materiāliem, tajos sniegto analīzi, secinājumiem un piemēriem Ivars Kudreņickis  (Fizikālās Enerģētikas institūts)  Aija Zučika  (Latvijas Vides Investīciju Fonds)   Zemgales Plānošanas reģiona Enerģētikas darba grupas sanāksmē,  Jelgavā,  2020.gada 28.septembrī    </vt:lpstr>
      <vt:lpstr>WinWind projekts</vt:lpstr>
      <vt:lpstr>WinWind projekta partneri</vt:lpstr>
      <vt:lpstr>Galvenie rezultāti, https://winwind-project.eu/resources/outputs/ </vt:lpstr>
      <vt:lpstr>Kopsavilkuma materiāli  latviešu valodā</vt:lpstr>
      <vt:lpstr>WinWind projektā sagatavotie  «godīgas» (fair) vēja enerģijas principi un kritēriji </vt:lpstr>
      <vt:lpstr>Pozitīva ietekme uz vietējo ekonomiku</vt:lpstr>
      <vt:lpstr>Finansiālā līdzdalība</vt:lpstr>
      <vt:lpstr>Brandenburgas federālā zeme:  Likums par īpašās nodevas maksājumu pašvaldībām</vt:lpstr>
      <vt:lpstr>Meklenburgas-Rietumpomerānijas federālā zeme: Iedzīvotāju un pašvaldību līdzdalības likums Bürger- und Gemeindenbeteiligungsgesetz</vt:lpstr>
      <vt:lpstr>Ekonomisko ieguvumu novirzes vietējai kopienai pemēri </vt:lpstr>
      <vt:lpstr>Vēja parka ieguldījums infrastruktūrā teritorijas izmantošanas veicināšanā</vt:lpstr>
      <vt:lpstr>Kopienas vēja parki  Šlēsvigā-Holšteinā  2019.gada augusta vizītes secinājumi</vt:lpstr>
      <vt:lpstr>Ditmāršenas rajons</vt:lpstr>
      <vt:lpstr>Neienkirhenes kopienas  vēja parks</vt:lpstr>
      <vt:lpstr>Netiešā finanšu līdzdalība</vt:lpstr>
      <vt:lpstr> Vēja turbīnu uzstādīšanai pieejamās zemes kopfonda iznomāšanas modelis </vt:lpstr>
      <vt:lpstr>Netiešā finanšu līdzdalība</vt:lpstr>
      <vt:lpstr>Tiešie ieguvumi pašvaldībai</vt:lpstr>
      <vt:lpstr>Vēja enerģijas izmantošanas zonu plānojuma atbildība Šlēsvigā-Holšteinā</vt:lpstr>
      <vt:lpstr>Vēja enerģijas izmantošanas zonu noteikšanas rezultāti federālās zemes līmenī</vt:lpstr>
      <vt:lpstr>Ekonomiskā ietekme </vt:lpstr>
      <vt:lpstr>Nodrošināta līdzdalība procesos </vt:lpstr>
      <vt:lpstr>Nodrošināta līdzdalība procesos </vt:lpstr>
      <vt:lpstr>Ietekme uz ainavu,  savvaļas dabu un  biodaudzveidību</vt:lpstr>
      <vt:lpstr>Ietekme uz ainavu,  savvaļas dabu un biodaudzveidību</vt:lpstr>
      <vt:lpstr>Uzticība projekta attīstītājiem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Julia Lisa Kittel</dc:creator>
  <cp:lastModifiedBy>IK</cp:lastModifiedBy>
  <cp:revision>198</cp:revision>
  <cp:lastPrinted>2020-09-18T12:30:19Z</cp:lastPrinted>
  <dcterms:created xsi:type="dcterms:W3CDTF">2018-04-12T07:29:31Z</dcterms:created>
  <dcterms:modified xsi:type="dcterms:W3CDTF">2020-09-18T12:43:42Z</dcterms:modified>
</cp:coreProperties>
</file>